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4"/>
  </p:sldMasterIdLst>
  <p:notesMasterIdLst>
    <p:notesMasterId r:id="rId21"/>
  </p:notesMasterIdLst>
  <p:sldIdLst>
    <p:sldId id="316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15" r:id="rId14"/>
    <p:sldId id="312" r:id="rId15"/>
    <p:sldId id="270" r:id="rId16"/>
    <p:sldId id="271" r:id="rId17"/>
    <p:sldId id="272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orient="horz" pos="232" userDrawn="1">
          <p15:clr>
            <a:srgbClr val="A4A3A4"/>
          </p15:clr>
        </p15:guide>
        <p15:guide id="5" pos="7446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652"/>
    <a:srgbClr val="4499A7"/>
    <a:srgbClr val="C44D64"/>
    <a:srgbClr val="F6C4C3"/>
    <a:srgbClr val="FF787C"/>
    <a:srgbClr val="FF94A5"/>
    <a:srgbClr val="ED5D79"/>
    <a:srgbClr val="F5F5F5"/>
    <a:srgbClr val="F7F5F9"/>
    <a:srgbClr val="FAFAF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A013FD-C28A-4DA0-9AC9-2A7D18683089}" v="2" dt="2020-03-05T13:17:48.572"/>
    <p1510:client id="{8FDE92FF-9E45-419F-4F7B-D8D658CC5908}" v="2571" dt="2021-11-09T09:55:31.175"/>
    <p1510:client id="{9807C75A-81F7-C844-0E63-B137517D790B}" v="47" dt="2022-01-04T14:06:01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0"/>
  </p:normalViewPr>
  <p:slideViewPr>
    <p:cSldViewPr snapToGrid="0">
      <p:cViewPr varScale="1">
        <p:scale>
          <a:sx n="93" d="100"/>
          <a:sy n="93" d="100"/>
        </p:scale>
        <p:origin x="200" y="76"/>
      </p:cViewPr>
      <p:guideLst>
        <p:guide orient="horz" pos="2160"/>
        <p:guide pos="3840"/>
        <p:guide pos="325"/>
        <p:guide orient="horz" pos="232"/>
        <p:guide pos="7446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55BBC-93BC-F24D-946F-16B5943F91CB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B598B-EB56-D24A-B959-ABD36663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So, when using pusled surveys – how are we going to cover a wide range of topice with just a few questions? </a:t>
            </a:r>
          </a:p>
          <a:p>
            <a:r>
              <a:rPr lang="sv-SE" dirty="0"/>
              <a:t>At &amp;frankly we use three different types of questions when going frmo insight to action. </a:t>
            </a:r>
          </a:p>
          <a:p>
            <a:r>
              <a:rPr lang="sv-SE" dirty="0"/>
              <a:t>With tracking questions we check if the team are moving in the right direction. These are often quite open questions</a:t>
            </a:r>
          </a:p>
          <a:p>
            <a:r>
              <a:rPr lang="sv-SE" dirty="0"/>
              <a:t>In depth questions are used when we want to digg deeper, for example understand what makes us stressed, or why doesn’t the teamwork seem to work.</a:t>
            </a:r>
          </a:p>
          <a:p>
            <a:r>
              <a:rPr lang="sv-SE" dirty="0"/>
              <a:t>Action questions are used when we have decided what we want to trigger a certain behaviour. Ususally after we decided on something in the team discussion.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B598B-EB56-D24A-B959-ABD36663D0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4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B598B-EB56-D24A-B959-ABD36663D0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B598B-EB56-D24A-B959-ABD36663D0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0680" y="3671003"/>
            <a:ext cx="7034172" cy="475808"/>
          </a:xfrm>
        </p:spPr>
        <p:txBody>
          <a:bodyPr anchor="t" anchorCtr="0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4621213" y="4146810"/>
            <a:ext cx="7034212" cy="77946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3"/>
          <p:cNvSpPr>
            <a:spLocks noGrp="1"/>
          </p:cNvSpPr>
          <p:nvPr>
            <p:ph type="body" sz="quarter" idx="11" hasCustomPrompt="1"/>
          </p:nvPr>
        </p:nvSpPr>
        <p:spPr>
          <a:xfrm>
            <a:off x="4621213" y="4553986"/>
            <a:ext cx="7034212" cy="38973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Datum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98" y="2671508"/>
            <a:ext cx="3665152" cy="9378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3552671" y="1827509"/>
            <a:ext cx="8124486" cy="9466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1" y="4869169"/>
            <a:ext cx="3432749" cy="1684884"/>
          </a:xfrm>
          <a:solidFill>
            <a:schemeClr val="tx1"/>
          </a:solidFill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-1" y="3121936"/>
            <a:ext cx="3432749" cy="1684884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0" y="1374704"/>
            <a:ext cx="3432748" cy="1684884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552671" y="3574741"/>
            <a:ext cx="8124486" cy="9466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/>
          </p:nvPr>
        </p:nvSpPr>
        <p:spPr>
          <a:xfrm>
            <a:off x="3552671" y="5330385"/>
            <a:ext cx="8124486" cy="9466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/>
          </p:nvPr>
        </p:nvSpPr>
        <p:spPr>
          <a:xfrm>
            <a:off x="3552671" y="1374704"/>
            <a:ext cx="8124486" cy="45280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/>
          </p:nvPr>
        </p:nvSpPr>
        <p:spPr>
          <a:xfrm>
            <a:off x="3552671" y="3121936"/>
            <a:ext cx="8124486" cy="45280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3"/>
          </p:nvPr>
        </p:nvSpPr>
        <p:spPr>
          <a:xfrm>
            <a:off x="3552671" y="4877580"/>
            <a:ext cx="8124486" cy="452805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2733341"/>
            <a:ext cx="12192000" cy="3780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345550" y="5167737"/>
            <a:ext cx="3557711" cy="6975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45550" y="2070912"/>
            <a:ext cx="3557711" cy="2552442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idx="21"/>
          </p:nvPr>
        </p:nvSpPr>
        <p:spPr>
          <a:xfrm>
            <a:off x="345550" y="4714932"/>
            <a:ext cx="3557711" cy="452805"/>
          </a:xfr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3"/>
          </p:nvPr>
        </p:nvSpPr>
        <p:spPr>
          <a:xfrm>
            <a:off x="345550" y="1177440"/>
            <a:ext cx="11511488" cy="54500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/>
          </p:nvPr>
        </p:nvSpPr>
        <p:spPr>
          <a:xfrm>
            <a:off x="4322438" y="5167737"/>
            <a:ext cx="3557711" cy="6975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4322438" y="2070912"/>
            <a:ext cx="3557711" cy="2552442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27"/>
          </p:nvPr>
        </p:nvSpPr>
        <p:spPr>
          <a:xfrm>
            <a:off x="4322438" y="4714932"/>
            <a:ext cx="3557711" cy="452805"/>
          </a:xfr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8"/>
          </p:nvPr>
        </p:nvSpPr>
        <p:spPr>
          <a:xfrm>
            <a:off x="8299327" y="5167737"/>
            <a:ext cx="3557711" cy="6975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8299327" y="2070912"/>
            <a:ext cx="3557711" cy="2552442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idx="30"/>
          </p:nvPr>
        </p:nvSpPr>
        <p:spPr>
          <a:xfrm>
            <a:off x="8299327" y="4714932"/>
            <a:ext cx="3557711" cy="452805"/>
          </a:xfr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ktangel med rundade hörn 25"/>
          <p:cNvSpPr/>
          <p:nvPr userDrawn="1"/>
        </p:nvSpPr>
        <p:spPr>
          <a:xfrm>
            <a:off x="345550" y="1307714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 Placeholder 2"/>
          <p:cNvSpPr>
            <a:spLocks noGrp="1"/>
          </p:cNvSpPr>
          <p:nvPr>
            <p:ph type="body" idx="28"/>
          </p:nvPr>
        </p:nvSpPr>
        <p:spPr>
          <a:xfrm>
            <a:off x="473664" y="3141431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30"/>
          </p:nvPr>
        </p:nvSpPr>
        <p:spPr>
          <a:xfrm>
            <a:off x="473664" y="2885397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61"/>
          </p:nvPr>
        </p:nvSpPr>
        <p:spPr>
          <a:xfrm>
            <a:off x="547241" y="1462618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2" name="Rektangel med rundade hörn 25"/>
          <p:cNvSpPr/>
          <p:nvPr userDrawn="1"/>
        </p:nvSpPr>
        <p:spPr>
          <a:xfrm>
            <a:off x="2286719" y="1307714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3" name="Text Placeholder 2"/>
          <p:cNvSpPr>
            <a:spLocks noGrp="1"/>
          </p:cNvSpPr>
          <p:nvPr>
            <p:ph type="body" idx="62"/>
          </p:nvPr>
        </p:nvSpPr>
        <p:spPr>
          <a:xfrm>
            <a:off x="2414833" y="3141431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idx="63"/>
          </p:nvPr>
        </p:nvSpPr>
        <p:spPr>
          <a:xfrm>
            <a:off x="2414833" y="2885397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64"/>
          </p:nvPr>
        </p:nvSpPr>
        <p:spPr>
          <a:xfrm>
            <a:off x="2488410" y="1462618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6" name="Rektangel med rundade hörn 25"/>
          <p:cNvSpPr/>
          <p:nvPr userDrawn="1"/>
        </p:nvSpPr>
        <p:spPr>
          <a:xfrm>
            <a:off x="4227888" y="1307714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Text Placeholder 2"/>
          <p:cNvSpPr>
            <a:spLocks noGrp="1"/>
          </p:cNvSpPr>
          <p:nvPr>
            <p:ph type="body" idx="65"/>
          </p:nvPr>
        </p:nvSpPr>
        <p:spPr>
          <a:xfrm>
            <a:off x="4356002" y="3141431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/>
          <p:cNvSpPr>
            <a:spLocks noGrp="1"/>
          </p:cNvSpPr>
          <p:nvPr>
            <p:ph type="body" idx="66"/>
          </p:nvPr>
        </p:nvSpPr>
        <p:spPr>
          <a:xfrm>
            <a:off x="4356002" y="2885397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79" name="Picture Placeholder 3"/>
          <p:cNvSpPr>
            <a:spLocks noGrp="1"/>
          </p:cNvSpPr>
          <p:nvPr>
            <p:ph type="pic" sz="quarter" idx="67"/>
          </p:nvPr>
        </p:nvSpPr>
        <p:spPr>
          <a:xfrm>
            <a:off x="4429579" y="1462618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0" name="Rektangel med rundade hörn 25"/>
          <p:cNvSpPr/>
          <p:nvPr userDrawn="1"/>
        </p:nvSpPr>
        <p:spPr>
          <a:xfrm>
            <a:off x="6169057" y="1307714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Text Placeholder 2"/>
          <p:cNvSpPr>
            <a:spLocks noGrp="1"/>
          </p:cNvSpPr>
          <p:nvPr>
            <p:ph type="body" idx="68"/>
          </p:nvPr>
        </p:nvSpPr>
        <p:spPr>
          <a:xfrm>
            <a:off x="6297171" y="3141431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2"/>
          <p:cNvSpPr>
            <a:spLocks noGrp="1"/>
          </p:cNvSpPr>
          <p:nvPr>
            <p:ph type="body" idx="69"/>
          </p:nvPr>
        </p:nvSpPr>
        <p:spPr>
          <a:xfrm>
            <a:off x="6297171" y="2885397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83" name="Picture Placeholder 3"/>
          <p:cNvSpPr>
            <a:spLocks noGrp="1"/>
          </p:cNvSpPr>
          <p:nvPr>
            <p:ph type="pic" sz="quarter" idx="70"/>
          </p:nvPr>
        </p:nvSpPr>
        <p:spPr>
          <a:xfrm>
            <a:off x="6370748" y="1462618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4" name="Rektangel med rundade hörn 25"/>
          <p:cNvSpPr/>
          <p:nvPr userDrawn="1"/>
        </p:nvSpPr>
        <p:spPr>
          <a:xfrm>
            <a:off x="8110226" y="1307714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Text Placeholder 2"/>
          <p:cNvSpPr>
            <a:spLocks noGrp="1"/>
          </p:cNvSpPr>
          <p:nvPr>
            <p:ph type="body" idx="71"/>
          </p:nvPr>
        </p:nvSpPr>
        <p:spPr>
          <a:xfrm>
            <a:off x="8238340" y="3141431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2"/>
          <p:cNvSpPr>
            <a:spLocks noGrp="1"/>
          </p:cNvSpPr>
          <p:nvPr>
            <p:ph type="body" idx="72"/>
          </p:nvPr>
        </p:nvSpPr>
        <p:spPr>
          <a:xfrm>
            <a:off x="8238340" y="2885397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87" name="Picture Placeholder 3"/>
          <p:cNvSpPr>
            <a:spLocks noGrp="1"/>
          </p:cNvSpPr>
          <p:nvPr>
            <p:ph type="pic" sz="quarter" idx="73"/>
          </p:nvPr>
        </p:nvSpPr>
        <p:spPr>
          <a:xfrm>
            <a:off x="8311917" y="1462618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8" name="Rektangel med rundade hörn 25"/>
          <p:cNvSpPr/>
          <p:nvPr userDrawn="1"/>
        </p:nvSpPr>
        <p:spPr>
          <a:xfrm>
            <a:off x="10051395" y="1307714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9" name="Text Placeholder 2"/>
          <p:cNvSpPr>
            <a:spLocks noGrp="1"/>
          </p:cNvSpPr>
          <p:nvPr>
            <p:ph type="body" idx="74"/>
          </p:nvPr>
        </p:nvSpPr>
        <p:spPr>
          <a:xfrm>
            <a:off x="10179509" y="3141431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2"/>
          <p:cNvSpPr>
            <a:spLocks noGrp="1"/>
          </p:cNvSpPr>
          <p:nvPr>
            <p:ph type="body" idx="75"/>
          </p:nvPr>
        </p:nvSpPr>
        <p:spPr>
          <a:xfrm>
            <a:off x="10179509" y="2885397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91" name="Picture Placeholder 3"/>
          <p:cNvSpPr>
            <a:spLocks noGrp="1"/>
          </p:cNvSpPr>
          <p:nvPr>
            <p:ph type="pic" sz="quarter" idx="76"/>
          </p:nvPr>
        </p:nvSpPr>
        <p:spPr>
          <a:xfrm>
            <a:off x="10253086" y="1462618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2" name="Rektangel med rundade hörn 25"/>
          <p:cNvSpPr/>
          <p:nvPr userDrawn="1"/>
        </p:nvSpPr>
        <p:spPr>
          <a:xfrm>
            <a:off x="345550" y="3931346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3" name="Text Placeholder 2"/>
          <p:cNvSpPr>
            <a:spLocks noGrp="1"/>
          </p:cNvSpPr>
          <p:nvPr>
            <p:ph type="body" idx="77"/>
          </p:nvPr>
        </p:nvSpPr>
        <p:spPr>
          <a:xfrm>
            <a:off x="473664" y="5765063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2"/>
          <p:cNvSpPr>
            <a:spLocks noGrp="1"/>
          </p:cNvSpPr>
          <p:nvPr>
            <p:ph type="body" idx="78"/>
          </p:nvPr>
        </p:nvSpPr>
        <p:spPr>
          <a:xfrm>
            <a:off x="473664" y="5509029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95" name="Picture Placeholder 3"/>
          <p:cNvSpPr>
            <a:spLocks noGrp="1"/>
          </p:cNvSpPr>
          <p:nvPr>
            <p:ph type="pic" sz="quarter" idx="79"/>
          </p:nvPr>
        </p:nvSpPr>
        <p:spPr>
          <a:xfrm>
            <a:off x="547241" y="4086250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96" name="Rektangel med rundade hörn 25"/>
          <p:cNvSpPr/>
          <p:nvPr userDrawn="1"/>
        </p:nvSpPr>
        <p:spPr>
          <a:xfrm>
            <a:off x="2286719" y="3931346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7" name="Text Placeholder 2"/>
          <p:cNvSpPr>
            <a:spLocks noGrp="1"/>
          </p:cNvSpPr>
          <p:nvPr>
            <p:ph type="body" idx="80"/>
          </p:nvPr>
        </p:nvSpPr>
        <p:spPr>
          <a:xfrm>
            <a:off x="2414833" y="5765063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2"/>
          <p:cNvSpPr>
            <a:spLocks noGrp="1"/>
          </p:cNvSpPr>
          <p:nvPr>
            <p:ph type="body" idx="81"/>
          </p:nvPr>
        </p:nvSpPr>
        <p:spPr>
          <a:xfrm>
            <a:off x="2414833" y="5509029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99" name="Picture Placeholder 3"/>
          <p:cNvSpPr>
            <a:spLocks noGrp="1"/>
          </p:cNvSpPr>
          <p:nvPr>
            <p:ph type="pic" sz="quarter" idx="82"/>
          </p:nvPr>
        </p:nvSpPr>
        <p:spPr>
          <a:xfrm>
            <a:off x="2488410" y="4086250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0" name="Rektangel med rundade hörn 25"/>
          <p:cNvSpPr/>
          <p:nvPr userDrawn="1"/>
        </p:nvSpPr>
        <p:spPr>
          <a:xfrm>
            <a:off x="4227888" y="3931346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1" name="Text Placeholder 2"/>
          <p:cNvSpPr>
            <a:spLocks noGrp="1"/>
          </p:cNvSpPr>
          <p:nvPr>
            <p:ph type="body" idx="83"/>
          </p:nvPr>
        </p:nvSpPr>
        <p:spPr>
          <a:xfrm>
            <a:off x="4356002" y="5765063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idx="84"/>
          </p:nvPr>
        </p:nvSpPr>
        <p:spPr>
          <a:xfrm>
            <a:off x="4356002" y="5509029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03" name="Picture Placeholder 3"/>
          <p:cNvSpPr>
            <a:spLocks noGrp="1"/>
          </p:cNvSpPr>
          <p:nvPr>
            <p:ph type="pic" sz="quarter" idx="85"/>
          </p:nvPr>
        </p:nvSpPr>
        <p:spPr>
          <a:xfrm>
            <a:off x="4429579" y="4086250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4" name="Rektangel med rundade hörn 25"/>
          <p:cNvSpPr/>
          <p:nvPr userDrawn="1"/>
        </p:nvSpPr>
        <p:spPr>
          <a:xfrm>
            <a:off x="6169057" y="3931346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5" name="Text Placeholder 2"/>
          <p:cNvSpPr>
            <a:spLocks noGrp="1"/>
          </p:cNvSpPr>
          <p:nvPr>
            <p:ph type="body" idx="86"/>
          </p:nvPr>
        </p:nvSpPr>
        <p:spPr>
          <a:xfrm>
            <a:off x="6297171" y="5765063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Text Placeholder 2"/>
          <p:cNvSpPr>
            <a:spLocks noGrp="1"/>
          </p:cNvSpPr>
          <p:nvPr>
            <p:ph type="body" idx="87"/>
          </p:nvPr>
        </p:nvSpPr>
        <p:spPr>
          <a:xfrm>
            <a:off x="6297171" y="5509029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07" name="Picture Placeholder 3"/>
          <p:cNvSpPr>
            <a:spLocks noGrp="1"/>
          </p:cNvSpPr>
          <p:nvPr>
            <p:ph type="pic" sz="quarter" idx="88"/>
          </p:nvPr>
        </p:nvSpPr>
        <p:spPr>
          <a:xfrm>
            <a:off x="6370748" y="4086250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08" name="Rektangel med rundade hörn 25"/>
          <p:cNvSpPr/>
          <p:nvPr userDrawn="1"/>
        </p:nvSpPr>
        <p:spPr>
          <a:xfrm>
            <a:off x="8110226" y="3931346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Text Placeholder 2"/>
          <p:cNvSpPr>
            <a:spLocks noGrp="1"/>
          </p:cNvSpPr>
          <p:nvPr>
            <p:ph type="body" idx="89"/>
          </p:nvPr>
        </p:nvSpPr>
        <p:spPr>
          <a:xfrm>
            <a:off x="8238340" y="5765063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2"/>
          <p:cNvSpPr>
            <a:spLocks noGrp="1"/>
          </p:cNvSpPr>
          <p:nvPr>
            <p:ph type="body" idx="90"/>
          </p:nvPr>
        </p:nvSpPr>
        <p:spPr>
          <a:xfrm>
            <a:off x="8238340" y="5509029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11" name="Picture Placeholder 3"/>
          <p:cNvSpPr>
            <a:spLocks noGrp="1"/>
          </p:cNvSpPr>
          <p:nvPr>
            <p:ph type="pic" sz="quarter" idx="91"/>
          </p:nvPr>
        </p:nvSpPr>
        <p:spPr>
          <a:xfrm>
            <a:off x="8311917" y="4086250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2" name="Rektangel med rundade hörn 25"/>
          <p:cNvSpPr/>
          <p:nvPr userDrawn="1"/>
        </p:nvSpPr>
        <p:spPr>
          <a:xfrm>
            <a:off x="10051395" y="3931346"/>
            <a:ext cx="1739478" cy="2501595"/>
          </a:xfrm>
          <a:prstGeom prst="roundRect">
            <a:avLst>
              <a:gd name="adj" fmla="val 1482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3" name="Text Placeholder 2"/>
          <p:cNvSpPr>
            <a:spLocks noGrp="1"/>
          </p:cNvSpPr>
          <p:nvPr>
            <p:ph type="body" idx="92"/>
          </p:nvPr>
        </p:nvSpPr>
        <p:spPr>
          <a:xfrm>
            <a:off x="10179509" y="5765063"/>
            <a:ext cx="1483250" cy="566192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" name="Text Placeholder 2"/>
          <p:cNvSpPr>
            <a:spLocks noGrp="1"/>
          </p:cNvSpPr>
          <p:nvPr>
            <p:ph type="body" idx="93"/>
          </p:nvPr>
        </p:nvSpPr>
        <p:spPr>
          <a:xfrm>
            <a:off x="10179509" y="5509029"/>
            <a:ext cx="1483250" cy="248537"/>
          </a:xfr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bg2">
                    <a:lumMod val="2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115" name="Picture Placeholder 3"/>
          <p:cNvSpPr>
            <a:spLocks noGrp="1"/>
          </p:cNvSpPr>
          <p:nvPr>
            <p:ph type="pic" sz="quarter" idx="94"/>
          </p:nvPr>
        </p:nvSpPr>
        <p:spPr>
          <a:xfrm>
            <a:off x="10253086" y="4086250"/>
            <a:ext cx="1336095" cy="13360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ktangel med rundade hörn 25"/>
          <p:cNvSpPr/>
          <p:nvPr userDrawn="1"/>
        </p:nvSpPr>
        <p:spPr>
          <a:xfrm>
            <a:off x="1715249" y="3178213"/>
            <a:ext cx="2672460" cy="2966686"/>
          </a:xfrm>
          <a:prstGeom prst="roundRect">
            <a:avLst>
              <a:gd name="adj" fmla="val 112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 Placeholder 2"/>
          <p:cNvSpPr>
            <a:spLocks noGrp="1"/>
          </p:cNvSpPr>
          <p:nvPr>
            <p:ph type="body" idx="28"/>
          </p:nvPr>
        </p:nvSpPr>
        <p:spPr>
          <a:xfrm>
            <a:off x="2061358" y="4693219"/>
            <a:ext cx="1969544" cy="112633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30"/>
          </p:nvPr>
        </p:nvSpPr>
        <p:spPr>
          <a:xfrm>
            <a:off x="2061358" y="4317839"/>
            <a:ext cx="1969544" cy="24853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tx2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61"/>
          </p:nvPr>
        </p:nvSpPr>
        <p:spPr>
          <a:xfrm>
            <a:off x="2061358" y="2090594"/>
            <a:ext cx="2011870" cy="201186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8" name="Rektangel med rundade hörn 25"/>
          <p:cNvSpPr/>
          <p:nvPr userDrawn="1"/>
        </p:nvSpPr>
        <p:spPr>
          <a:xfrm>
            <a:off x="4654579" y="3178213"/>
            <a:ext cx="2672460" cy="2966686"/>
          </a:xfrm>
          <a:prstGeom prst="roundRect">
            <a:avLst>
              <a:gd name="adj" fmla="val 112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9" name="Text Placeholder 2"/>
          <p:cNvSpPr>
            <a:spLocks noGrp="1"/>
          </p:cNvSpPr>
          <p:nvPr>
            <p:ph type="body" idx="62"/>
          </p:nvPr>
        </p:nvSpPr>
        <p:spPr>
          <a:xfrm>
            <a:off x="5000688" y="4693219"/>
            <a:ext cx="1969544" cy="112633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"/>
          <p:cNvSpPr>
            <a:spLocks noGrp="1"/>
          </p:cNvSpPr>
          <p:nvPr>
            <p:ph type="body" idx="63"/>
          </p:nvPr>
        </p:nvSpPr>
        <p:spPr>
          <a:xfrm>
            <a:off x="5000688" y="4317839"/>
            <a:ext cx="1969544" cy="24853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tx2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64"/>
          </p:nvPr>
        </p:nvSpPr>
        <p:spPr>
          <a:xfrm>
            <a:off x="5000688" y="2090594"/>
            <a:ext cx="2011870" cy="201186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2" name="Rektangel med rundade hörn 25"/>
          <p:cNvSpPr/>
          <p:nvPr userDrawn="1"/>
        </p:nvSpPr>
        <p:spPr>
          <a:xfrm>
            <a:off x="7593909" y="3178213"/>
            <a:ext cx="2672460" cy="2966686"/>
          </a:xfrm>
          <a:prstGeom prst="roundRect">
            <a:avLst>
              <a:gd name="adj" fmla="val 112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Text Placeholder 2"/>
          <p:cNvSpPr>
            <a:spLocks noGrp="1"/>
          </p:cNvSpPr>
          <p:nvPr>
            <p:ph type="body" idx="65"/>
          </p:nvPr>
        </p:nvSpPr>
        <p:spPr>
          <a:xfrm>
            <a:off x="7940018" y="4693219"/>
            <a:ext cx="1969544" cy="112633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"/>
          <p:cNvSpPr>
            <a:spLocks noGrp="1"/>
          </p:cNvSpPr>
          <p:nvPr>
            <p:ph type="body" idx="66"/>
          </p:nvPr>
        </p:nvSpPr>
        <p:spPr>
          <a:xfrm>
            <a:off x="7940018" y="4317839"/>
            <a:ext cx="1969544" cy="24853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chemeClr val="tx2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67"/>
          </p:nvPr>
        </p:nvSpPr>
        <p:spPr>
          <a:xfrm>
            <a:off x="7940018" y="2090594"/>
            <a:ext cx="2011870" cy="201186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2543583" y="2078331"/>
            <a:ext cx="3212175" cy="6975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3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/>
          </p:nvPr>
        </p:nvSpPr>
        <p:spPr>
          <a:xfrm>
            <a:off x="2543583" y="1747906"/>
            <a:ext cx="3212175" cy="325090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1021815" y="1600577"/>
            <a:ext cx="1331541" cy="133154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32"/>
          </p:nvPr>
        </p:nvSpPr>
        <p:spPr>
          <a:xfrm>
            <a:off x="2543583" y="3654627"/>
            <a:ext cx="3212175" cy="6975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3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33"/>
          </p:nvPr>
        </p:nvSpPr>
        <p:spPr>
          <a:xfrm>
            <a:off x="2543583" y="3324202"/>
            <a:ext cx="3212175" cy="325090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021815" y="3176873"/>
            <a:ext cx="1331541" cy="133154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1" name="Text Placeholder 2"/>
          <p:cNvSpPr>
            <a:spLocks noGrp="1"/>
          </p:cNvSpPr>
          <p:nvPr>
            <p:ph type="body" idx="35"/>
          </p:nvPr>
        </p:nvSpPr>
        <p:spPr>
          <a:xfrm>
            <a:off x="7880082" y="2078331"/>
            <a:ext cx="3269928" cy="6975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3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36"/>
          </p:nvPr>
        </p:nvSpPr>
        <p:spPr>
          <a:xfrm>
            <a:off x="7880082" y="1747906"/>
            <a:ext cx="3269928" cy="325090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58313" y="1600577"/>
            <a:ext cx="1331541" cy="133154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4" name="Text Placeholder 2"/>
          <p:cNvSpPr>
            <a:spLocks noGrp="1"/>
          </p:cNvSpPr>
          <p:nvPr>
            <p:ph type="body" idx="38"/>
          </p:nvPr>
        </p:nvSpPr>
        <p:spPr>
          <a:xfrm>
            <a:off x="7880082" y="3654627"/>
            <a:ext cx="3269928" cy="6975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3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39"/>
          </p:nvPr>
        </p:nvSpPr>
        <p:spPr>
          <a:xfrm>
            <a:off x="7880082" y="3324202"/>
            <a:ext cx="3269928" cy="325090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6358313" y="3176873"/>
            <a:ext cx="1331541" cy="133154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41"/>
          </p:nvPr>
        </p:nvSpPr>
        <p:spPr>
          <a:xfrm>
            <a:off x="2543583" y="5230923"/>
            <a:ext cx="3212175" cy="6975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3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42"/>
          </p:nvPr>
        </p:nvSpPr>
        <p:spPr>
          <a:xfrm>
            <a:off x="2543583" y="4900498"/>
            <a:ext cx="3212175" cy="325090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1021815" y="4753169"/>
            <a:ext cx="1331541" cy="133154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44"/>
          </p:nvPr>
        </p:nvSpPr>
        <p:spPr>
          <a:xfrm>
            <a:off x="7880082" y="5230923"/>
            <a:ext cx="3269928" cy="69756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3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45"/>
          </p:nvPr>
        </p:nvSpPr>
        <p:spPr>
          <a:xfrm>
            <a:off x="7880082" y="4900498"/>
            <a:ext cx="3269928" cy="325090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46"/>
          </p:nvPr>
        </p:nvSpPr>
        <p:spPr>
          <a:xfrm>
            <a:off x="6358313" y="4753169"/>
            <a:ext cx="1331541" cy="1331541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" y="2159135"/>
            <a:ext cx="3054160" cy="1957572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3037818" y="4089017"/>
            <a:ext cx="3079817" cy="1939982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089018"/>
            <a:ext cx="3047133" cy="19399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/>
          </p:nvPr>
        </p:nvSpPr>
        <p:spPr>
          <a:xfrm>
            <a:off x="193727" y="4849522"/>
            <a:ext cx="2603717" cy="929402"/>
          </a:xfrm>
        </p:spPr>
        <p:txBody>
          <a:bodyPr anchor="t" anchorCtr="0">
            <a:noAutofit/>
          </a:bodyPr>
          <a:lstStyle>
            <a:lvl1pPr marL="171450" indent="-171450" algn="l">
              <a:buFont typeface="Arial" charset="0"/>
              <a:buChar char="•"/>
              <a:defRPr sz="12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3"/>
          </p:nvPr>
        </p:nvSpPr>
        <p:spPr>
          <a:xfrm>
            <a:off x="193727" y="4275221"/>
            <a:ext cx="2603717" cy="57430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087240" y="2159135"/>
            <a:ext cx="3072792" cy="1939981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9141400" y="4089018"/>
            <a:ext cx="3047133" cy="1939982"/>
          </a:xfrm>
          <a:solidFill>
            <a:schemeClr val="bg2">
              <a:lumMod val="2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047133" y="2159135"/>
            <a:ext cx="3054161" cy="19399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>
            <a:off x="6103918" y="4097011"/>
            <a:ext cx="3047133" cy="1931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9150714" y="2159135"/>
            <a:ext cx="3047133" cy="19399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ext Placeholder 2"/>
          <p:cNvSpPr>
            <a:spLocks noGrp="1"/>
          </p:cNvSpPr>
          <p:nvPr>
            <p:ph type="body" idx="35"/>
          </p:nvPr>
        </p:nvSpPr>
        <p:spPr>
          <a:xfrm>
            <a:off x="3252804" y="2943326"/>
            <a:ext cx="2603717" cy="929402"/>
          </a:xfrm>
        </p:spPr>
        <p:txBody>
          <a:bodyPr anchor="t" anchorCtr="0">
            <a:noAutofit/>
          </a:bodyPr>
          <a:lstStyle>
            <a:lvl1pPr marL="171450" indent="-171450" algn="l">
              <a:buFont typeface="Arial" charset="0"/>
              <a:buChar char="•"/>
              <a:defRPr sz="12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36"/>
          </p:nvPr>
        </p:nvSpPr>
        <p:spPr>
          <a:xfrm>
            <a:off x="3252804" y="2369025"/>
            <a:ext cx="2603717" cy="57430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37"/>
          </p:nvPr>
        </p:nvSpPr>
        <p:spPr>
          <a:xfrm>
            <a:off x="9372424" y="2943326"/>
            <a:ext cx="2603717" cy="929402"/>
          </a:xfrm>
        </p:spPr>
        <p:txBody>
          <a:bodyPr anchor="t" anchorCtr="0">
            <a:noAutofit/>
          </a:bodyPr>
          <a:lstStyle>
            <a:lvl1pPr marL="171450" indent="-171450" algn="l">
              <a:buFont typeface="Arial" charset="0"/>
              <a:buChar char="•"/>
              <a:defRPr sz="12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38"/>
          </p:nvPr>
        </p:nvSpPr>
        <p:spPr>
          <a:xfrm>
            <a:off x="9372424" y="2369025"/>
            <a:ext cx="2603717" cy="57430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39"/>
          </p:nvPr>
        </p:nvSpPr>
        <p:spPr>
          <a:xfrm>
            <a:off x="6311149" y="4849522"/>
            <a:ext cx="2603717" cy="929402"/>
          </a:xfrm>
        </p:spPr>
        <p:txBody>
          <a:bodyPr anchor="t" anchorCtr="0">
            <a:noAutofit/>
          </a:bodyPr>
          <a:lstStyle>
            <a:lvl1pPr marL="171450" indent="-171450" algn="l">
              <a:buFont typeface="Arial" charset="0"/>
              <a:buChar char="•"/>
              <a:defRPr sz="120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40"/>
          </p:nvPr>
        </p:nvSpPr>
        <p:spPr>
          <a:xfrm>
            <a:off x="6311149" y="4275221"/>
            <a:ext cx="2603717" cy="574301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420950"/>
            <a:ext cx="4863548" cy="50886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99" y="1651046"/>
            <a:ext cx="7835613" cy="4584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2343"/>
            <a:ext cx="11511488" cy="616166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606" y="2453149"/>
            <a:ext cx="4308336" cy="25981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100000"/>
              </a:lnSpc>
              <a:defRPr sz="1200">
                <a:solidFill>
                  <a:schemeClr val="tx2"/>
                </a:solidFill>
                <a:latin typeface="+mj-lt"/>
              </a:defRPr>
            </a:lvl2pPr>
            <a:lvl3pPr>
              <a:lnSpc>
                <a:spcPct val="100000"/>
              </a:lnSpc>
              <a:defRPr sz="1100">
                <a:solidFill>
                  <a:schemeClr val="tx2"/>
                </a:solidFill>
                <a:latin typeface="+mj-lt"/>
              </a:defRPr>
            </a:lvl3pPr>
            <a:lvl4pPr>
              <a:lnSpc>
                <a:spcPct val="100000"/>
              </a:lnSpc>
              <a:defRPr sz="1000">
                <a:solidFill>
                  <a:schemeClr val="tx2"/>
                </a:solidFill>
                <a:latin typeface="+mj-lt"/>
              </a:defRPr>
            </a:lvl4pPr>
            <a:lvl5pPr>
              <a:lnSpc>
                <a:spcPct val="100000"/>
              </a:lnSpc>
              <a:defRPr sz="9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245746" y="2065168"/>
            <a:ext cx="5608654" cy="350043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3"/>
          </p:nvPr>
        </p:nvSpPr>
        <p:spPr>
          <a:xfrm>
            <a:off x="7375068" y="2065168"/>
            <a:ext cx="4297786" cy="387981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4512039"/>
            <a:ext cx="12192000" cy="24071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2343"/>
            <a:ext cx="11511488" cy="57457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345549" y="1106920"/>
            <a:ext cx="11511489" cy="65023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6"/>
          </p:nvPr>
        </p:nvSpPr>
        <p:spPr>
          <a:xfrm>
            <a:off x="345550" y="324810"/>
            <a:ext cx="11511488" cy="192876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54" y="1751198"/>
            <a:ext cx="2368060" cy="4848603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1282235" y="2484085"/>
            <a:ext cx="1899260" cy="3377033"/>
          </a:xfrm>
          <a:solidFill>
            <a:schemeClr val="tx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650" y="1751198"/>
            <a:ext cx="2368060" cy="4848603"/>
          </a:xfrm>
          <a:prstGeom prst="rect">
            <a:avLst/>
          </a:prstGeom>
        </p:spPr>
      </p:pic>
      <p:sp>
        <p:nvSpPr>
          <p:cNvPr id="19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860631" y="2484085"/>
            <a:ext cx="1899260" cy="3377033"/>
          </a:xfrm>
          <a:solidFill>
            <a:schemeClr val="tx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046" y="1751198"/>
            <a:ext cx="2368060" cy="4848603"/>
          </a:xfrm>
          <a:prstGeom prst="rect">
            <a:avLst/>
          </a:prstGeom>
        </p:spPr>
      </p:pic>
      <p:sp>
        <p:nvSpPr>
          <p:cNvPr id="21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6439027" y="2484085"/>
            <a:ext cx="1899260" cy="3377033"/>
          </a:xfrm>
          <a:solidFill>
            <a:schemeClr val="tx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442" y="1751198"/>
            <a:ext cx="2368060" cy="4848603"/>
          </a:xfrm>
          <a:prstGeom prst="rect">
            <a:avLst/>
          </a:prstGeom>
        </p:spPr>
      </p:pic>
      <p:sp>
        <p:nvSpPr>
          <p:cNvPr id="2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9017423" y="2484085"/>
            <a:ext cx="1899260" cy="3377033"/>
          </a:xfrm>
          <a:solidFill>
            <a:schemeClr val="tx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717" y="6483747"/>
            <a:ext cx="986490" cy="3945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3792840"/>
            <a:ext cx="12191999" cy="3126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9431"/>
            <a:ext cx="11511488" cy="567490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5944841" y="2439821"/>
            <a:ext cx="4561555" cy="388875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5944841" y="2828695"/>
            <a:ext cx="4561553" cy="91193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+mj-lt"/>
                <a:ea typeface="Avenir" charset="0"/>
                <a:cs typeface="Aveni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6"/>
          </p:nvPr>
        </p:nvSpPr>
        <p:spPr>
          <a:xfrm>
            <a:off x="345550" y="324810"/>
            <a:ext cx="11511488" cy="192876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51" y="1632756"/>
            <a:ext cx="2572927" cy="5078788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013159" y="2453640"/>
            <a:ext cx="1924275" cy="3444240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07" y="1632756"/>
            <a:ext cx="2572927" cy="5078788"/>
          </a:xfrm>
          <a:prstGeom prst="rect">
            <a:avLst/>
          </a:prstGeom>
        </p:spPr>
      </p:pic>
      <p:sp>
        <p:nvSpPr>
          <p:cNvPr id="21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568215" y="2453640"/>
            <a:ext cx="1924275" cy="3444240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5894" y="6547982"/>
            <a:ext cx="1002856" cy="2933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33137"/>
            <a:ext cx="2975811" cy="6076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68838" y="2628281"/>
            <a:ext cx="3778858" cy="46371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68837" y="3176921"/>
            <a:ext cx="3778858" cy="310914"/>
          </a:xfrm>
        </p:spPr>
        <p:txBody>
          <a:bodyPr>
            <a:noAutofit/>
          </a:bodyPr>
          <a:lstStyle>
            <a:lvl1pPr>
              <a:defRPr sz="20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68838" y="3497095"/>
            <a:ext cx="3778858" cy="239392"/>
          </a:xfrm>
        </p:spPr>
        <p:txBody>
          <a:bodyPr>
            <a:noAutofit/>
          </a:bodyPr>
          <a:lstStyle>
            <a:lvl1pPr>
              <a:defRPr sz="1400" b="0" i="0">
                <a:solidFill>
                  <a:schemeClr val="accent1"/>
                </a:solidFill>
                <a:latin typeface="+mj-lt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68838" y="3745747"/>
            <a:ext cx="3778858" cy="232695"/>
          </a:xfrm>
        </p:spPr>
        <p:txBody>
          <a:bodyPr>
            <a:noAutofit/>
          </a:bodyPr>
          <a:lstStyle>
            <a:lvl1pPr>
              <a:defRPr sz="14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755192" y="2077453"/>
            <a:ext cx="2431630" cy="2431632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63467"/>
            <a:ext cx="10877266" cy="624611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1275208"/>
            <a:ext cx="4526701" cy="112679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45550" y="2247899"/>
            <a:ext cx="3670190" cy="4244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5172"/>
            <a:ext cx="11511488" cy="643420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4"/>
          </p:nvPr>
        </p:nvSpPr>
        <p:spPr>
          <a:xfrm>
            <a:off x="576001" y="5110137"/>
            <a:ext cx="3189600" cy="62106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00" i="1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49012" y="2660250"/>
            <a:ext cx="3260590" cy="2339275"/>
          </a:xfrm>
          <a:solidFill>
            <a:schemeClr val="tx2">
              <a:lumMod val="50000"/>
            </a:scheme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Text Placeholder 2"/>
          <p:cNvSpPr>
            <a:spLocks noGrp="1"/>
          </p:cNvSpPr>
          <p:nvPr>
            <p:ph type="body" idx="13"/>
          </p:nvPr>
        </p:nvSpPr>
        <p:spPr>
          <a:xfrm>
            <a:off x="345550" y="1178589"/>
            <a:ext cx="11511488" cy="545006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11511488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29"/>
          </p:nvPr>
        </p:nvSpPr>
        <p:spPr>
          <a:xfrm>
            <a:off x="576001" y="5807700"/>
            <a:ext cx="3189600" cy="498663"/>
          </a:xfr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C33652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267537" y="2247899"/>
            <a:ext cx="3670190" cy="4244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30"/>
          </p:nvPr>
        </p:nvSpPr>
        <p:spPr>
          <a:xfrm>
            <a:off x="4497988" y="5110137"/>
            <a:ext cx="3189600" cy="62106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00" i="1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4470999" y="2660250"/>
            <a:ext cx="3260590" cy="2339275"/>
          </a:xfrm>
          <a:solidFill>
            <a:schemeClr val="tx2">
              <a:lumMod val="50000"/>
            </a:scheme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idx="32"/>
          </p:nvPr>
        </p:nvSpPr>
        <p:spPr>
          <a:xfrm>
            <a:off x="4497988" y="5807700"/>
            <a:ext cx="3189600" cy="498663"/>
          </a:xfr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C33652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168176" y="2247898"/>
            <a:ext cx="3670190" cy="42443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33"/>
          </p:nvPr>
        </p:nvSpPr>
        <p:spPr>
          <a:xfrm>
            <a:off x="8398627" y="5110136"/>
            <a:ext cx="3189600" cy="62106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00" i="1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8371638" y="2660249"/>
            <a:ext cx="3260590" cy="2339275"/>
          </a:xfrm>
          <a:solidFill>
            <a:schemeClr val="tx2">
              <a:lumMod val="50000"/>
            </a:scheme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969696"/>
            </a:contourClr>
          </a:sp3d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2"/>
          <p:cNvSpPr>
            <a:spLocks noGrp="1"/>
          </p:cNvSpPr>
          <p:nvPr>
            <p:ph type="body" idx="35"/>
          </p:nvPr>
        </p:nvSpPr>
        <p:spPr>
          <a:xfrm>
            <a:off x="8398627" y="5807699"/>
            <a:ext cx="3189600" cy="498663"/>
          </a:xfrm>
        </p:spPr>
        <p:txBody>
          <a:bodyPr>
            <a:noAutofit/>
          </a:bodyPr>
          <a:lstStyle>
            <a:lvl1pPr marL="0" indent="0" algn="ctr">
              <a:buNone/>
              <a:defRPr sz="1400" b="1" i="0">
                <a:solidFill>
                  <a:srgbClr val="C33652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63467"/>
            <a:ext cx="12192000" cy="624611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2649" y="1275208"/>
            <a:ext cx="4526701" cy="112679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3222810" y="2703095"/>
            <a:ext cx="5746378" cy="721476"/>
          </a:xfrm>
        </p:spPr>
        <p:txBody>
          <a:bodyPr>
            <a:noAutofit/>
          </a:bodyPr>
          <a:lstStyle>
            <a:lvl1pPr algn="ctr">
              <a:defRPr sz="1400" b="0" i="0">
                <a:solidFill>
                  <a:schemeClr val="bg1"/>
                </a:solidFill>
                <a:latin typeface="+mj-lt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314734" y="263467"/>
            <a:ext cx="10877266" cy="624611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031" y="4837274"/>
            <a:ext cx="4526701" cy="112679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9431"/>
            <a:ext cx="11511488" cy="616166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26"/>
          </p:nvPr>
        </p:nvSpPr>
        <p:spPr>
          <a:xfrm>
            <a:off x="345550" y="324810"/>
            <a:ext cx="11511488" cy="192876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9431"/>
            <a:ext cx="11511488" cy="616166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26"/>
          </p:nvPr>
        </p:nvSpPr>
        <p:spPr>
          <a:xfrm>
            <a:off x="345550" y="324810"/>
            <a:ext cx="11511488" cy="192876"/>
          </a:xfrm>
        </p:spPr>
        <p:txBody>
          <a:bodyPr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345549" y="1574097"/>
            <a:ext cx="11511494" cy="388875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45549" y="1962970"/>
            <a:ext cx="11511489" cy="3925321"/>
          </a:xfrm>
        </p:spPr>
        <p:txBody>
          <a:bodyPr>
            <a:noAutofit/>
          </a:bodyPr>
          <a:lstStyle>
            <a:lvl1pPr marL="171450" indent="-171450" algn="l">
              <a:buFont typeface="Arial" charset="0"/>
              <a:buChar char="•"/>
              <a:defRPr sz="1400" b="0" i="0">
                <a:solidFill>
                  <a:schemeClr val="tx2"/>
                </a:solidFill>
                <a:latin typeface="+mj-lt"/>
                <a:ea typeface="Avenir" charset="0"/>
                <a:cs typeface="Avenir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5551" y="341435"/>
            <a:ext cx="5345566" cy="616814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89509" y="535169"/>
            <a:ext cx="6097780" cy="643420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24"/>
          </p:nvPr>
        </p:nvSpPr>
        <p:spPr>
          <a:xfrm>
            <a:off x="5989509" y="324810"/>
            <a:ext cx="6097780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2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89509" y="1663121"/>
            <a:ext cx="5937486" cy="495119"/>
          </a:xfrm>
        </p:spPr>
        <p:txBody>
          <a:bodyPr/>
          <a:lstStyle>
            <a:lvl1pPr marL="0" indent="0">
              <a:buFont typeface="Arial" charset="0"/>
              <a:buNone/>
              <a:tabLst/>
              <a:defRPr b="1" i="0">
                <a:solidFill>
                  <a:schemeClr val="accent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534988" indent="-174625">
              <a:buFont typeface="Arial" charset="0"/>
              <a:buChar char="•"/>
              <a:tabLst/>
              <a:defRPr sz="1400">
                <a:solidFill>
                  <a:schemeClr val="tx2"/>
                </a:solidFill>
              </a:defRPr>
            </a:lvl2pPr>
            <a:lvl3pPr marL="895350" indent="-174625">
              <a:buFont typeface=".AppleSystemUIFont" charset="-120"/>
              <a:buChar char="-"/>
              <a:tabLst/>
              <a:defRPr sz="1200" i="1">
                <a:solidFill>
                  <a:schemeClr val="tx2"/>
                </a:solidFill>
              </a:defRPr>
            </a:lvl3pPr>
            <a:lvl4pPr marL="1381125" indent="-174625">
              <a:buFont typeface="Arial" charset="0"/>
              <a:buChar char="•"/>
              <a:tabLst/>
              <a:defRPr sz="10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26"/>
          </p:nvPr>
        </p:nvSpPr>
        <p:spPr>
          <a:xfrm>
            <a:off x="5989638" y="2159000"/>
            <a:ext cx="5937250" cy="4351338"/>
          </a:xfrm>
        </p:spPr>
        <p:txBody>
          <a:bodyPr/>
          <a:lstStyle>
            <a:lvl1pPr marL="223838" indent="-223838">
              <a:lnSpc>
                <a:spcPct val="100000"/>
              </a:lnSpc>
              <a:buFont typeface="Arial" charset="0"/>
              <a:buChar char="•"/>
              <a:tabLst/>
              <a:defRPr sz="1600">
                <a:latin typeface="+mj-lt"/>
              </a:defRPr>
            </a:lvl1pPr>
            <a:lvl2pPr marL="685800" indent="-228600">
              <a:lnSpc>
                <a:spcPct val="100000"/>
              </a:lnSpc>
              <a:buFont typeface=".AppleSystemUIFont" charset="-120"/>
              <a:buChar char="-"/>
              <a:defRPr sz="1400">
                <a:latin typeface="+mj-lt"/>
              </a:defRPr>
            </a:lvl2pPr>
            <a:lvl3pPr marL="1143000" indent="-228600">
              <a:lnSpc>
                <a:spcPct val="100000"/>
              </a:lnSpc>
              <a:buFont typeface="Arial" charset="0"/>
              <a:buChar char="•"/>
              <a:defRPr sz="1200">
                <a:latin typeface="+mj-lt"/>
              </a:defRPr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tre</a:t>
            </a:r>
          </a:p>
          <a:p>
            <a:pPr lvl="2"/>
            <a:r>
              <a:rPr lang="sv-SE"/>
              <a:t>Nivå fyra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01599" y="330849"/>
            <a:ext cx="5345566" cy="6178729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5550" y="535169"/>
            <a:ext cx="6053412" cy="643420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24"/>
          </p:nvPr>
        </p:nvSpPr>
        <p:spPr>
          <a:xfrm>
            <a:off x="345550" y="324810"/>
            <a:ext cx="6053412" cy="192876"/>
          </a:xfrm>
        </p:spPr>
        <p:txBody>
          <a:bodyPr anchor="t" anchorCtr="0">
            <a:noAutofit/>
          </a:bodyPr>
          <a:lstStyle>
            <a:lvl1pPr marL="0" indent="0"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5550" y="1663121"/>
            <a:ext cx="5937486" cy="495119"/>
          </a:xfrm>
        </p:spPr>
        <p:txBody>
          <a:bodyPr/>
          <a:lstStyle>
            <a:lvl1pPr marL="0" indent="0">
              <a:buFont typeface="Arial" charset="0"/>
              <a:buNone/>
              <a:tabLst/>
              <a:defRPr b="1" i="0">
                <a:solidFill>
                  <a:schemeClr val="accent1"/>
                </a:solidFill>
                <a:latin typeface="+mj-lt"/>
                <a:ea typeface="Avenir Heavy" charset="0"/>
                <a:cs typeface="Avenir Heavy" charset="0"/>
              </a:defRPr>
            </a:lvl1pPr>
            <a:lvl2pPr marL="534988" indent="-174625">
              <a:buFont typeface="Arial" charset="0"/>
              <a:buChar char="•"/>
              <a:tabLst/>
              <a:defRPr sz="1400">
                <a:solidFill>
                  <a:schemeClr val="tx2"/>
                </a:solidFill>
              </a:defRPr>
            </a:lvl2pPr>
            <a:lvl3pPr marL="895350" indent="-174625">
              <a:buFont typeface=".AppleSystemUIFont" charset="-120"/>
              <a:buChar char="-"/>
              <a:tabLst/>
              <a:defRPr sz="1200" i="1">
                <a:solidFill>
                  <a:schemeClr val="tx2"/>
                </a:solidFill>
              </a:defRPr>
            </a:lvl3pPr>
            <a:lvl4pPr marL="1381125" indent="-174625">
              <a:buFont typeface="Arial" charset="0"/>
              <a:buChar char="•"/>
              <a:tabLst/>
              <a:defRPr sz="10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tshållare för text 3"/>
          <p:cNvSpPr>
            <a:spLocks noGrp="1"/>
          </p:cNvSpPr>
          <p:nvPr>
            <p:ph type="body" sz="quarter" idx="26"/>
          </p:nvPr>
        </p:nvSpPr>
        <p:spPr>
          <a:xfrm>
            <a:off x="345550" y="2159000"/>
            <a:ext cx="5937250" cy="4351338"/>
          </a:xfrm>
        </p:spPr>
        <p:txBody>
          <a:bodyPr/>
          <a:lstStyle>
            <a:lvl1pPr marL="223838" indent="-223838">
              <a:lnSpc>
                <a:spcPct val="100000"/>
              </a:lnSpc>
              <a:buFont typeface="Arial" charset="0"/>
              <a:buChar char="•"/>
              <a:tabLst/>
              <a:defRPr sz="1600">
                <a:latin typeface="+mj-lt"/>
              </a:defRPr>
            </a:lvl1pPr>
            <a:lvl2pPr marL="685800" indent="-228600">
              <a:lnSpc>
                <a:spcPct val="100000"/>
              </a:lnSpc>
              <a:buFont typeface=".AppleSystemUIFont" charset="-120"/>
              <a:buChar char="-"/>
              <a:defRPr sz="1400">
                <a:latin typeface="+mj-lt"/>
              </a:defRPr>
            </a:lvl2pPr>
            <a:lvl3pPr marL="1143000" indent="-228600">
              <a:lnSpc>
                <a:spcPct val="100000"/>
              </a:lnSpc>
              <a:buFont typeface="Arial" charset="0"/>
              <a:buChar char="•"/>
              <a:defRPr sz="1200">
                <a:latin typeface="+mj-lt"/>
              </a:defRPr>
            </a:lvl3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tre</a:t>
            </a:r>
          </a:p>
          <a:p>
            <a:pPr lvl="2"/>
            <a:r>
              <a:rPr lang="sv-SE"/>
              <a:t>Nivå fyra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367199"/>
            <a:ext cx="5781675" cy="611913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91274" y="2650683"/>
            <a:ext cx="2649538" cy="301725"/>
          </a:xfr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137042" y="3029780"/>
            <a:ext cx="3703763" cy="2930537"/>
          </a:xfrm>
        </p:spPr>
        <p:txBody>
          <a:bodyPr/>
          <a:lstStyle>
            <a:lvl1pPr algn="r">
              <a:defRPr sz="3600" b="1" i="0">
                <a:solidFill>
                  <a:schemeClr val="bg1"/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6450419" y="1281400"/>
            <a:ext cx="5135156" cy="4140200"/>
          </a:xfrm>
        </p:spPr>
        <p:txBody>
          <a:bodyPr anchor="ctr" anchorCtr="0"/>
          <a:lstStyle>
            <a:lvl1pPr>
              <a:defRPr sz="1800" b="1" i="0">
                <a:solidFill>
                  <a:schemeClr val="tx2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550" y="546519"/>
            <a:ext cx="11511488" cy="616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550" y="1219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949" y="6624346"/>
            <a:ext cx="788799" cy="20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469">
          <p15:clr>
            <a:srgbClr val="F26B43"/>
          </p15:clr>
        </p15:guide>
        <p15:guide id="3" pos="211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0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simployer.com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 descr="En bild som visar vägg, kvinna, person&#10;&#10;Automatiskt genererad beskrivning">
            <a:extLst>
              <a:ext uri="{FF2B5EF4-FFF2-40B4-BE49-F238E27FC236}">
                <a16:creationId xmlns:a16="http://schemas.microsoft.com/office/drawing/2014/main" id="{63EA4737-C65A-4EA5-9F44-77E8F2F3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625"/>
            <a:ext cx="12821728" cy="812845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606E79E-908F-4D91-AE45-3689A4AD56CD}"/>
              </a:ext>
            </a:extLst>
          </p:cNvPr>
          <p:cNvSpPr txBox="1"/>
          <p:nvPr/>
        </p:nvSpPr>
        <p:spPr>
          <a:xfrm>
            <a:off x="1201947" y="21796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sv-SE" dirty="0">
              <a:cs typeface="Arial"/>
            </a:endParaRPr>
          </a:p>
        </p:txBody>
      </p:sp>
      <p:sp>
        <p:nvSpPr>
          <p:cNvPr id="5" name="TekstSylinder 2">
            <a:extLst>
              <a:ext uri="{FF2B5EF4-FFF2-40B4-BE49-F238E27FC236}">
                <a16:creationId xmlns:a16="http://schemas.microsoft.com/office/drawing/2014/main" id="{D552B707-EB18-4D58-B42B-9C65C69255AC}"/>
              </a:ext>
            </a:extLst>
          </p:cNvPr>
          <p:cNvSpPr txBox="1"/>
          <p:nvPr/>
        </p:nvSpPr>
        <p:spPr>
          <a:xfrm>
            <a:off x="379121" y="3171487"/>
            <a:ext cx="532812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3600" b="1" dirty="0">
                <a:solidFill>
                  <a:srgbClr val="FFFFFF"/>
                </a:solidFill>
                <a:latin typeface="Arial"/>
                <a:cs typeface="Arial"/>
              </a:rPr>
              <a:t>Introduksjon til ansatte</a:t>
            </a:r>
          </a:p>
          <a:p>
            <a:r>
              <a:rPr lang="nb-NO" sz="1600" dirty="0">
                <a:solidFill>
                  <a:srgbClr val="FFFFFF"/>
                </a:solidFill>
                <a:cs typeface="Arial"/>
              </a:rPr>
              <a:t>En presentasjon av &amp;</a:t>
            </a:r>
            <a:r>
              <a:rPr lang="nb-NO" sz="1600" dirty="0" err="1">
                <a:solidFill>
                  <a:srgbClr val="FFFFFF"/>
                </a:solidFill>
                <a:cs typeface="Arial"/>
              </a:rPr>
              <a:t>frankly</a:t>
            </a:r>
            <a:r>
              <a:rPr lang="nb-NO" sz="1600" dirty="0">
                <a:solidFill>
                  <a:srgbClr val="FFFFFF"/>
                </a:solidFill>
                <a:cs typeface="Arial"/>
              </a:rPr>
              <a:t> for nye brukere</a:t>
            </a:r>
            <a:endParaRPr lang="nb-NO" sz="2800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93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a typeface="+mj-lt"/>
                <a:cs typeface="+mj-lt"/>
              </a:rPr>
              <a:t>Tre metoder for å gjøre innsikten om til tiltak</a:t>
            </a:r>
            <a:endParaRPr lang="en-GB" b="0">
              <a:ea typeface="+mj-lt"/>
              <a:cs typeface="+mj-lt"/>
            </a:endParaRP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Hvordan gjør vi dette: Fleksible pulser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8"/>
          </p:nvPr>
        </p:nvSpPr>
        <p:spPr>
          <a:xfrm>
            <a:off x="1969249" y="4693219"/>
            <a:ext cx="2061653" cy="11263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Jevnlige sporinger hjelper dere med å holde riktig kurs, både som team og som organisasjon.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idx="3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Sporing</a:t>
            </a:r>
            <a:endParaRPr lang="nb-NO"/>
          </a:p>
        </p:txBody>
      </p:sp>
      <p:sp>
        <p:nvSpPr>
          <p:cNvPr id="7" name="Text Placeholder 6"/>
          <p:cNvSpPr>
            <a:spLocks noGrp="1"/>
          </p:cNvSpPr>
          <p:nvPr>
            <p:ph type="body" idx="62"/>
          </p:nvPr>
        </p:nvSpPr>
        <p:spPr>
          <a:xfrm>
            <a:off x="5017435" y="4693219"/>
            <a:ext cx="2103522" cy="11263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Forstå hvordan engasjere de ansatte på ulike områder.</a:t>
            </a:r>
            <a:endParaRPr lang="nb-NO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6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Fordypning</a:t>
            </a:r>
            <a:endParaRPr lang="nb-NO"/>
          </a:p>
        </p:txBody>
      </p:sp>
      <p:sp>
        <p:nvSpPr>
          <p:cNvPr id="10" name="Text Placeholder 9"/>
          <p:cNvSpPr>
            <a:spLocks noGrp="1"/>
          </p:cNvSpPr>
          <p:nvPr>
            <p:ph type="body" idx="6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Være proaktiv, og lag en god atmosfære og kultur i temaet. </a:t>
            </a:r>
            <a:endParaRPr lang="nb-NO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6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ea typeface="+mj-lt"/>
                <a:cs typeface="+mj-lt"/>
              </a:rPr>
              <a:t>Tiltak</a:t>
            </a:r>
            <a:endParaRPr lang="nb-NO"/>
          </a:p>
        </p:txBody>
      </p:sp>
      <p:sp>
        <p:nvSpPr>
          <p:cNvPr id="13" name="Rektangulär pratbubbla 13"/>
          <p:cNvSpPr/>
          <p:nvPr/>
        </p:nvSpPr>
        <p:spPr>
          <a:xfrm>
            <a:off x="4030902" y="1327859"/>
            <a:ext cx="1970253" cy="604958"/>
          </a:xfrm>
          <a:prstGeom prst="wedgeRoundRectCallout">
            <a:avLst>
              <a:gd name="adj1" fmla="val 37514"/>
              <a:gd name="adj2" fmla="val 76892"/>
              <a:gd name="adj3" fmla="val 16667"/>
            </a:avLst>
          </a:prstGeom>
          <a:solidFill>
            <a:srgbClr val="D150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900" i="1">
                <a:ea typeface="+mn-lt"/>
                <a:cs typeface="+mn-lt"/>
              </a:rPr>
              <a:t>“Hvorfor så dårlige resultater?</a:t>
            </a:r>
            <a:endParaRPr lang="en-GB" sz="900">
              <a:ea typeface="+mn-lt"/>
              <a:cs typeface="+mn-lt"/>
            </a:endParaRPr>
          </a:p>
          <a:p>
            <a:pPr algn="ctr"/>
            <a:r>
              <a:rPr lang="en-GB" sz="900" i="1">
                <a:ea typeface="+mn-lt"/>
                <a:cs typeface="+mn-lt"/>
              </a:rPr>
              <a:t>Hvordan kan vi forbedre oss?”</a:t>
            </a:r>
            <a:endParaRPr lang="en-GB">
              <a:ea typeface="+mn-lt"/>
              <a:cs typeface="+mn-lt"/>
            </a:endParaRPr>
          </a:p>
        </p:txBody>
      </p:sp>
      <p:sp>
        <p:nvSpPr>
          <p:cNvPr id="14" name="Rektangulär pratbubbla 23"/>
          <p:cNvSpPr/>
          <p:nvPr/>
        </p:nvSpPr>
        <p:spPr>
          <a:xfrm>
            <a:off x="911147" y="1290836"/>
            <a:ext cx="2060309" cy="687514"/>
          </a:xfrm>
          <a:prstGeom prst="wedgeRoundRectCallout">
            <a:avLst>
              <a:gd name="adj1" fmla="val -5278"/>
              <a:gd name="adj2" fmla="val 77245"/>
              <a:gd name="adj3" fmla="val 16667"/>
            </a:avLst>
          </a:prstGeom>
          <a:solidFill>
            <a:srgbClr val="D150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900" i="1">
                <a:ea typeface="+mn-lt"/>
                <a:cs typeface="+mn-lt"/>
              </a:rPr>
              <a:t>"Nærmer vi oss målet?"</a:t>
            </a:r>
            <a:endParaRPr lang="nb-NO"/>
          </a:p>
        </p:txBody>
      </p:sp>
      <p:sp>
        <p:nvSpPr>
          <p:cNvPr id="15" name="Rektangulär pratbubbla 24"/>
          <p:cNvSpPr/>
          <p:nvPr/>
        </p:nvSpPr>
        <p:spPr>
          <a:xfrm>
            <a:off x="7116818" y="1277618"/>
            <a:ext cx="2163053" cy="653949"/>
          </a:xfrm>
          <a:prstGeom prst="wedgeRoundRectCallout">
            <a:avLst>
              <a:gd name="adj1" fmla="val -7508"/>
              <a:gd name="adj2" fmla="val 84088"/>
              <a:gd name="adj3" fmla="val 16667"/>
            </a:avLst>
          </a:prstGeom>
          <a:solidFill>
            <a:srgbClr val="D150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900" i="1">
                <a:solidFill>
                  <a:schemeClr val="bg1"/>
                </a:solidFill>
                <a:ea typeface="+mn-lt"/>
                <a:cs typeface="+mn-lt"/>
              </a:rPr>
              <a:t>“Hvordan sikre at teamet er på rett vei?”</a:t>
            </a:r>
            <a:endParaRPr lang="nb-NO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19" name="Picture Placeholder 23" descr="A picture containing table&#10;&#10;Description automatically generated">
            <a:extLst>
              <a:ext uri="{FF2B5EF4-FFF2-40B4-BE49-F238E27FC236}">
                <a16:creationId xmlns:a16="http://schemas.microsoft.com/office/drawing/2014/main" id="{FC4DFD81-8752-4D6A-8308-D2DD533100C7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07" r="14107"/>
          <a:stretch>
            <a:fillRect/>
          </a:stretch>
        </p:blipFill>
        <p:spPr>
          <a:xfrm>
            <a:off x="2060575" y="2090738"/>
            <a:ext cx="2012950" cy="2011362"/>
          </a:xfrm>
        </p:spPr>
      </p:pic>
      <p:pic>
        <p:nvPicPr>
          <p:cNvPr id="21" name="Picture Placeholder 21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6D8B3019-8CBF-40F6-862B-71D413ABC018}"/>
              </a:ext>
            </a:extLst>
          </p:cNvPr>
          <p:cNvPicPr>
            <a:picLocks noGrp="1" noChangeAspect="1"/>
          </p:cNvPicPr>
          <p:nvPr>
            <p:ph type="pic" sz="quarter" idx="6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5" r="14135"/>
          <a:stretch>
            <a:fillRect/>
          </a:stretch>
        </p:blipFill>
        <p:spPr>
          <a:xfrm>
            <a:off x="5000625" y="2090738"/>
            <a:ext cx="2011363" cy="2011362"/>
          </a:xfrm>
        </p:spPr>
      </p:pic>
      <p:pic>
        <p:nvPicPr>
          <p:cNvPr id="24" name="Picture Placeholder 25" descr="A picture containing building, person, outdoor, concrete&#10;&#10;Description automatically generated">
            <a:extLst>
              <a:ext uri="{FF2B5EF4-FFF2-40B4-BE49-F238E27FC236}">
                <a16:creationId xmlns:a16="http://schemas.microsoft.com/office/drawing/2014/main" id="{36AC35C3-CDAB-42B1-A6CC-150954339618}"/>
              </a:ext>
            </a:extLst>
          </p:cNvPr>
          <p:cNvPicPr>
            <a:picLocks noGrp="1" noChangeAspect="1"/>
          </p:cNvPicPr>
          <p:nvPr>
            <p:ph type="pic" sz="quarter" idx="6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5" r="14135"/>
          <a:stretch>
            <a:fillRect/>
          </a:stretch>
        </p:blipFill>
        <p:spPr>
          <a:xfrm>
            <a:off x="7940675" y="2090738"/>
            <a:ext cx="2011363" cy="2011362"/>
          </a:xfrm>
        </p:spPr>
      </p:pic>
    </p:spTree>
    <p:extLst>
      <p:ext uri="{BB962C8B-B14F-4D97-AF65-F5344CB8AC3E}">
        <p14:creationId xmlns:p14="http://schemas.microsoft.com/office/powerpoint/2010/main" val="127202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Tre metoder for å gjøre innsikten om til tiltak</a:t>
            </a:r>
            <a:endParaRPr lang="nb-NO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bg1">
                    <a:lumMod val="75000"/>
                  </a:schemeClr>
                </a:solidFill>
                <a:cs typeface="Arial"/>
              </a:rPr>
              <a:t>Hvordan gjør vi dette: Fleksible pulser</a:t>
            </a:r>
            <a:endParaRPr lang="nb-NO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730" y="2407991"/>
            <a:ext cx="2813976" cy="5761616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63" y="2401477"/>
            <a:ext cx="2813976" cy="5761616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888" y="2401477"/>
            <a:ext cx="2813976" cy="5761616"/>
          </a:xfrm>
          <a:prstGeom prst="rect">
            <a:avLst/>
          </a:prstGeom>
        </p:spPr>
      </p:pic>
      <p:sp>
        <p:nvSpPr>
          <p:cNvPr id="19" name="Text Placeholder 4"/>
          <p:cNvSpPr txBox="1">
            <a:spLocks/>
          </p:cNvSpPr>
          <p:nvPr/>
        </p:nvSpPr>
        <p:spPr>
          <a:xfrm>
            <a:off x="2220934" y="2945441"/>
            <a:ext cx="1611364" cy="24853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 charset="0"/>
                <a:cs typeface="Avenir Heavy" charset="0"/>
              </a:rPr>
              <a:t>Sporing</a:t>
            </a:r>
            <a:endParaRPr lang="en-GB" sz="1050" b="1" dirty="0">
              <a:solidFill>
                <a:schemeClr val="tx1">
                  <a:lumMod val="85000"/>
                  <a:lumOff val="15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275426" y="2945440"/>
            <a:ext cx="1493753" cy="24853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 charset="0"/>
                <a:cs typeface="Avenir Heavy" charset="0"/>
              </a:rPr>
              <a:t>Fordypning</a:t>
            </a:r>
            <a:endParaRPr lang="en-GB" sz="1050" b="1" dirty="0">
              <a:solidFill>
                <a:schemeClr val="tx1">
                  <a:lumMod val="85000"/>
                  <a:lumOff val="15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21" name="Text Placeholder 10"/>
          <p:cNvSpPr txBox="1">
            <a:spLocks/>
          </p:cNvSpPr>
          <p:nvPr/>
        </p:nvSpPr>
        <p:spPr>
          <a:xfrm>
            <a:off x="8428895" y="2946834"/>
            <a:ext cx="1135480" cy="248537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>
                <a:solidFill>
                  <a:schemeClr val="tx1">
                    <a:lumMod val="85000"/>
                    <a:lumOff val="15000"/>
                  </a:schemeClr>
                </a:solidFill>
                <a:latin typeface="Avenir Heavy"/>
                <a:ea typeface="Avenir Heavy" charset="0"/>
                <a:cs typeface="Avenir Heavy" charset="0"/>
              </a:rPr>
              <a:t>Tiltak</a:t>
            </a:r>
            <a:endParaRPr lang="en-GB" sz="1050" b="1" dirty="0">
              <a:solidFill>
                <a:schemeClr val="tx1">
                  <a:lumMod val="85000"/>
                  <a:lumOff val="15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pic>
        <p:nvPicPr>
          <p:cNvPr id="23" name="Picture Placeholder 21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0A6D93A3-6723-48F6-A5F4-1486F07527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5" r="14135"/>
          <a:stretch>
            <a:fillRect/>
          </a:stretch>
        </p:blipFill>
        <p:spPr>
          <a:xfrm>
            <a:off x="5481964" y="1110942"/>
            <a:ext cx="1144335" cy="1144334"/>
          </a:xfrm>
          <a:prstGeom prst="ellipse">
            <a:avLst/>
          </a:prstGeom>
        </p:spPr>
      </p:pic>
      <p:pic>
        <p:nvPicPr>
          <p:cNvPr id="22" name="Picture Placeholder 25" descr="A picture containing building, person, outdoor, concrete&#10;&#10;Description automatically generated">
            <a:extLst>
              <a:ext uri="{FF2B5EF4-FFF2-40B4-BE49-F238E27FC236}">
                <a16:creationId xmlns:a16="http://schemas.microsoft.com/office/drawing/2014/main" id="{9425E493-4FB3-449C-AC68-5E475DFE7C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5" r="14135"/>
          <a:stretch>
            <a:fillRect/>
          </a:stretch>
        </p:blipFill>
        <p:spPr>
          <a:xfrm>
            <a:off x="8346475" y="1102197"/>
            <a:ext cx="1153080" cy="1153079"/>
          </a:xfrm>
          <a:prstGeom prst="ellipse">
            <a:avLst/>
          </a:prstGeom>
        </p:spPr>
      </p:pic>
      <p:pic>
        <p:nvPicPr>
          <p:cNvPr id="24" name="Picture Placeholder 23" descr="A picture containing table&#10;&#10;Description automatically generated">
            <a:extLst>
              <a:ext uri="{FF2B5EF4-FFF2-40B4-BE49-F238E27FC236}">
                <a16:creationId xmlns:a16="http://schemas.microsoft.com/office/drawing/2014/main" id="{CA07D7C4-7FCD-4BCA-85B7-4F58F199B5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07" r="14107"/>
          <a:stretch>
            <a:fillRect/>
          </a:stretch>
        </p:blipFill>
        <p:spPr>
          <a:xfrm>
            <a:off x="2360548" y="1110942"/>
            <a:ext cx="1153990" cy="1153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559587-3DFF-45D5-A58B-9A9D028A1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8714" y="3304941"/>
            <a:ext cx="2275804" cy="39634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2D660-5EA4-41E7-A3AD-D299A7007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954" y="3268939"/>
            <a:ext cx="2299868" cy="42907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B7982A-CD6F-4D02-B1A0-2A29820739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352" y="3269496"/>
            <a:ext cx="2285332" cy="40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7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age result for anonym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Du vil alltid være anonym i &amp;frankly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GB"/>
              <a:t>Integritet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5989509" y="1867081"/>
            <a:ext cx="5937486" cy="4951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Våre prinsipper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26"/>
          </p:nvPr>
        </p:nvSpPr>
        <p:spPr>
          <a:xfrm>
            <a:off x="5989638" y="2362200"/>
            <a:ext cx="5937250" cy="41481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3520" indent="-223520"/>
            <a:r>
              <a:rPr lang="en-GB" dirty="0">
                <a:cs typeface="Arial"/>
              </a:rPr>
              <a:t>Du </a:t>
            </a:r>
            <a:r>
              <a:rPr lang="en-GB" dirty="0" err="1">
                <a:cs typeface="Arial"/>
              </a:rPr>
              <a:t>kan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alltid</a:t>
            </a:r>
            <a:r>
              <a:rPr lang="en-GB" dirty="0">
                <a:cs typeface="Arial"/>
              </a:rPr>
              <a:t> stole </a:t>
            </a:r>
            <a:r>
              <a:rPr lang="en-GB" dirty="0" err="1">
                <a:cs typeface="Arial"/>
              </a:rPr>
              <a:t>på</a:t>
            </a:r>
            <a:r>
              <a:rPr lang="en-GB" dirty="0">
                <a:cs typeface="Arial"/>
              </a:rPr>
              <a:t> at &amp;frankly </a:t>
            </a:r>
            <a:r>
              <a:rPr lang="en-GB" dirty="0" err="1">
                <a:cs typeface="Arial"/>
              </a:rPr>
              <a:t>vil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sørge</a:t>
            </a:r>
            <a:r>
              <a:rPr lang="en-GB" dirty="0">
                <a:cs typeface="Arial"/>
              </a:rPr>
              <a:t> for din </a:t>
            </a:r>
            <a:r>
              <a:rPr lang="en-GB" dirty="0" err="1">
                <a:cs typeface="Arial"/>
              </a:rPr>
              <a:t>anonymitet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og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integritet</a:t>
            </a:r>
            <a:r>
              <a:rPr lang="en-GB" dirty="0">
                <a:cs typeface="Arial"/>
              </a:rPr>
              <a:t>. Det er </a:t>
            </a:r>
            <a:r>
              <a:rPr lang="en-GB" dirty="0" err="1">
                <a:cs typeface="Arial"/>
              </a:rPr>
              <a:t>ikke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mulig</a:t>
            </a:r>
            <a:r>
              <a:rPr lang="en-GB" dirty="0">
                <a:cs typeface="Arial"/>
              </a:rPr>
              <a:t> for din </a:t>
            </a:r>
            <a:r>
              <a:rPr lang="en-GB" dirty="0" err="1">
                <a:cs typeface="Arial"/>
              </a:rPr>
              <a:t>leder</a:t>
            </a:r>
            <a:r>
              <a:rPr lang="en-GB" dirty="0">
                <a:cs typeface="Arial"/>
              </a:rPr>
              <a:t> å se dine </a:t>
            </a:r>
            <a:r>
              <a:rPr lang="en-GB" dirty="0" err="1">
                <a:cs typeface="Arial"/>
              </a:rPr>
              <a:t>svar</a:t>
            </a:r>
            <a:r>
              <a:rPr lang="en-GB" dirty="0">
                <a:cs typeface="Arial"/>
              </a:rPr>
              <a:t>. Det er </a:t>
            </a:r>
            <a:r>
              <a:rPr lang="en-GB" dirty="0" err="1">
                <a:cs typeface="Arial"/>
              </a:rPr>
              <a:t>kun</a:t>
            </a:r>
            <a:r>
              <a:rPr lang="en-GB" dirty="0">
                <a:cs typeface="Arial"/>
              </a:rPr>
              <a:t> du, </a:t>
            </a:r>
            <a:r>
              <a:rPr lang="en-GB" dirty="0" err="1">
                <a:cs typeface="Arial"/>
              </a:rPr>
              <a:t>og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ingen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andre</a:t>
            </a:r>
            <a:r>
              <a:rPr lang="en-GB" dirty="0">
                <a:cs typeface="Arial"/>
              </a:rPr>
              <a:t>, </a:t>
            </a:r>
            <a:r>
              <a:rPr lang="en-GB" dirty="0" err="1">
                <a:cs typeface="Arial"/>
              </a:rPr>
              <a:t>som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vil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kunne</a:t>
            </a:r>
            <a:r>
              <a:rPr lang="en-GB" dirty="0">
                <a:cs typeface="Arial"/>
              </a:rPr>
              <a:t> se dem. De er </a:t>
            </a:r>
            <a:r>
              <a:rPr lang="en-GB" dirty="0" err="1">
                <a:cs typeface="Arial"/>
              </a:rPr>
              <a:t>kryptert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i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vårt</a:t>
            </a:r>
            <a:r>
              <a:rPr lang="en-GB" dirty="0">
                <a:cs typeface="Arial"/>
              </a:rPr>
              <a:t> system. </a:t>
            </a:r>
            <a:endParaRPr lang="en-US" dirty="0">
              <a:cs typeface="Arial"/>
            </a:endParaRPr>
          </a:p>
          <a:p>
            <a:pPr marL="223520" indent="-223520"/>
            <a:r>
              <a:rPr lang="en-GB" dirty="0">
                <a:cs typeface="Arial"/>
              </a:rPr>
              <a:t>For å </a:t>
            </a:r>
            <a:r>
              <a:rPr lang="en-GB" dirty="0" err="1">
                <a:cs typeface="Arial"/>
              </a:rPr>
              <a:t>sikre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integritet</a:t>
            </a:r>
            <a:r>
              <a:rPr lang="en-GB" dirty="0">
                <a:cs typeface="Arial"/>
              </a:rPr>
              <a:t>, </a:t>
            </a:r>
            <a:r>
              <a:rPr lang="en-GB" dirty="0" err="1">
                <a:cs typeface="Arial"/>
              </a:rPr>
              <a:t>må</a:t>
            </a:r>
            <a:r>
              <a:rPr lang="en-GB" dirty="0">
                <a:cs typeface="Arial"/>
              </a:rPr>
              <a:t> det </a:t>
            </a:r>
            <a:r>
              <a:rPr lang="en-GB" dirty="0" err="1">
                <a:cs typeface="Arial"/>
              </a:rPr>
              <a:t>være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minst</a:t>
            </a:r>
            <a:r>
              <a:rPr lang="en-GB" dirty="0">
                <a:cs typeface="Arial"/>
              </a:rPr>
              <a:t> 3 </a:t>
            </a:r>
            <a:r>
              <a:rPr lang="en-GB" dirty="0" err="1">
                <a:cs typeface="Arial"/>
              </a:rPr>
              <a:t>svar</a:t>
            </a:r>
            <a:r>
              <a:rPr lang="en-GB" dirty="0">
                <a:cs typeface="Arial"/>
              </a:rPr>
              <a:t> for å </a:t>
            </a:r>
            <a:r>
              <a:rPr lang="en-GB" dirty="0" err="1">
                <a:cs typeface="Arial"/>
              </a:rPr>
              <a:t>kunne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vise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resultat</a:t>
            </a:r>
            <a:r>
              <a:rPr lang="en-GB" dirty="0">
                <a:cs typeface="Arial"/>
              </a:rPr>
              <a:t> for </a:t>
            </a:r>
            <a:r>
              <a:rPr lang="en-GB" dirty="0" err="1">
                <a:cs typeface="Arial"/>
              </a:rPr>
              <a:t>gruppa</a:t>
            </a:r>
            <a:r>
              <a:rPr lang="en-GB" dirty="0">
                <a:cs typeface="Arial"/>
              </a:rPr>
              <a:t>. Det er </a:t>
            </a:r>
            <a:r>
              <a:rPr lang="en-GB" dirty="0" err="1">
                <a:cs typeface="Arial"/>
              </a:rPr>
              <a:t>mulig</a:t>
            </a:r>
            <a:r>
              <a:rPr lang="en-GB" dirty="0">
                <a:cs typeface="Arial"/>
              </a:rPr>
              <a:t> å </a:t>
            </a:r>
            <a:r>
              <a:rPr lang="en-GB" dirty="0" err="1">
                <a:cs typeface="Arial"/>
              </a:rPr>
              <a:t>sette</a:t>
            </a:r>
            <a:r>
              <a:rPr lang="en-GB" dirty="0">
                <a:cs typeface="Arial"/>
              </a:rPr>
              <a:t> et </a:t>
            </a:r>
            <a:r>
              <a:rPr lang="en-GB" dirty="0" err="1">
                <a:cs typeface="Arial"/>
              </a:rPr>
              <a:t>høyere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antall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svar</a:t>
            </a:r>
            <a:r>
              <a:rPr lang="en-GB" dirty="0">
                <a:cs typeface="Arial"/>
              </a:rPr>
              <a:t>, men </a:t>
            </a:r>
            <a:r>
              <a:rPr lang="en-GB" dirty="0" err="1">
                <a:cs typeface="Arial"/>
              </a:rPr>
              <a:t>ikke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lavere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enn</a:t>
            </a:r>
            <a:r>
              <a:rPr lang="en-GB" dirty="0">
                <a:cs typeface="Arial"/>
              </a:rPr>
              <a:t> 3. </a:t>
            </a:r>
            <a:endParaRPr lang="en-US" dirty="0">
              <a:cs typeface="Arial"/>
            </a:endParaRPr>
          </a:p>
          <a:p>
            <a:pPr marL="223520" indent="-223520"/>
            <a:r>
              <a:rPr lang="en-GB" dirty="0" err="1">
                <a:cs typeface="Arial"/>
              </a:rPr>
              <a:t>Vår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mål</a:t>
            </a:r>
            <a:r>
              <a:rPr lang="en-GB" dirty="0">
                <a:cs typeface="Arial"/>
              </a:rPr>
              <a:t> er at du </a:t>
            </a:r>
            <a:r>
              <a:rPr lang="en-GB" dirty="0" err="1">
                <a:cs typeface="Arial"/>
              </a:rPr>
              <a:t>ønsker</a:t>
            </a:r>
            <a:r>
              <a:rPr lang="en-GB" dirty="0">
                <a:cs typeface="Arial"/>
              </a:rPr>
              <a:t> å delta </a:t>
            </a:r>
            <a:r>
              <a:rPr lang="en-GB" dirty="0" err="1">
                <a:cs typeface="Arial"/>
              </a:rPr>
              <a:t>og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si</a:t>
            </a:r>
            <a:r>
              <a:rPr lang="en-GB" dirty="0">
                <a:cs typeface="Arial"/>
              </a:rPr>
              <a:t> din </a:t>
            </a:r>
            <a:r>
              <a:rPr lang="en-GB" dirty="0" err="1">
                <a:cs typeface="Arial"/>
              </a:rPr>
              <a:t>mening</a:t>
            </a:r>
            <a:r>
              <a:rPr lang="en-GB" dirty="0">
                <a:cs typeface="Arial"/>
              </a:rPr>
              <a:t>. Men det er </a:t>
            </a:r>
            <a:r>
              <a:rPr lang="en-GB" dirty="0" err="1">
                <a:cs typeface="Arial"/>
              </a:rPr>
              <a:t>helt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anonymt</a:t>
            </a:r>
            <a:r>
              <a:rPr lang="en-GB" dirty="0">
                <a:cs typeface="Arial"/>
              </a:rPr>
              <a:t>, </a:t>
            </a:r>
            <a:r>
              <a:rPr lang="en-GB" dirty="0" err="1">
                <a:cs typeface="Arial"/>
              </a:rPr>
              <a:t>og</a:t>
            </a:r>
            <a:r>
              <a:rPr lang="en-GB" dirty="0">
                <a:cs typeface="Arial"/>
              </a:rPr>
              <a:t> du </a:t>
            </a:r>
            <a:r>
              <a:rPr lang="en-GB" dirty="0" err="1">
                <a:cs typeface="Arial"/>
              </a:rPr>
              <a:t>kan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velge</a:t>
            </a:r>
            <a:r>
              <a:rPr lang="en-GB" dirty="0">
                <a:cs typeface="Arial"/>
              </a:rPr>
              <a:t> å </a:t>
            </a:r>
            <a:r>
              <a:rPr lang="en-GB" dirty="0" err="1">
                <a:cs typeface="Arial"/>
              </a:rPr>
              <a:t>avslutte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når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som</a:t>
            </a:r>
            <a:r>
              <a:rPr lang="en-GB" dirty="0">
                <a:cs typeface="Arial"/>
              </a:rPr>
              <a:t> </a:t>
            </a:r>
            <a:r>
              <a:rPr lang="en-GB" dirty="0" err="1">
                <a:cs typeface="Arial"/>
              </a:rPr>
              <a:t>helst</a:t>
            </a:r>
            <a:r>
              <a:rPr lang="en-GB" dirty="0">
                <a:cs typeface="Arial"/>
              </a:rPr>
              <a:t>. </a:t>
            </a:r>
          </a:p>
          <a:p>
            <a:pPr marL="223520" indent="-22352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32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345550" y="4486760"/>
            <a:ext cx="11511488" cy="1673817"/>
          </a:xfrm>
          <a:prstGeom prst="roundRect">
            <a:avLst>
              <a:gd name="adj" fmla="val 1173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Kom i gang med &amp;frankly</a:t>
            </a:r>
            <a:br>
              <a:rPr lang="en-GB" dirty="0"/>
            </a:br>
            <a:endParaRPr lang="en-GB"/>
          </a:p>
        </p:txBody>
      </p:sp>
      <p:sp>
        <p:nvSpPr>
          <p:cNvPr id="53" name="Platshållare för text 52"/>
          <p:cNvSpPr>
            <a:spLocks noGrp="1"/>
          </p:cNvSpPr>
          <p:nvPr>
            <p:ph type="body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Hvordan fungerer det?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00810" y="1757192"/>
            <a:ext cx="1706269" cy="3450176"/>
            <a:chOff x="2307080" y="1934917"/>
            <a:chExt cx="1734266" cy="35067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080" y="1934917"/>
              <a:ext cx="1734266" cy="35067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6259" y="2489418"/>
              <a:ext cx="1358452" cy="2405552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9" name="Group 8"/>
          <p:cNvGrpSpPr/>
          <p:nvPr/>
        </p:nvGrpSpPr>
        <p:grpSpPr>
          <a:xfrm>
            <a:off x="4338998" y="1757192"/>
            <a:ext cx="1706269" cy="3450176"/>
            <a:chOff x="4145268" y="1934917"/>
            <a:chExt cx="1734266" cy="35067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5268" y="1934917"/>
              <a:ext cx="1734266" cy="35067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669" y="2531314"/>
              <a:ext cx="1361952" cy="2294036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2" name="Group 11"/>
          <p:cNvGrpSpPr/>
          <p:nvPr/>
        </p:nvGrpSpPr>
        <p:grpSpPr>
          <a:xfrm>
            <a:off x="6177186" y="1757192"/>
            <a:ext cx="1706269" cy="3450176"/>
            <a:chOff x="5983456" y="1934917"/>
            <a:chExt cx="1734266" cy="35067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3456" y="1934917"/>
              <a:ext cx="1734266" cy="35067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728" y="2489418"/>
              <a:ext cx="1345218" cy="2422717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9861649" y="1757192"/>
            <a:ext cx="1706269" cy="3450176"/>
            <a:chOff x="9667919" y="1934917"/>
            <a:chExt cx="1734266" cy="350678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7919" y="1934917"/>
              <a:ext cx="1734266" cy="350678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58914" y="2477898"/>
              <a:ext cx="1362097" cy="2422717"/>
            </a:xfrm>
            <a:prstGeom prst="rect">
              <a:avLst/>
            </a:prstGeom>
            <a:effectLst/>
          </p:spPr>
        </p:pic>
      </p:grpSp>
      <p:grpSp>
        <p:nvGrpSpPr>
          <p:cNvPr id="18" name="Group 17"/>
          <p:cNvGrpSpPr/>
          <p:nvPr/>
        </p:nvGrpSpPr>
        <p:grpSpPr>
          <a:xfrm>
            <a:off x="8031886" y="1757192"/>
            <a:ext cx="1706269" cy="3450176"/>
            <a:chOff x="7838156" y="1934917"/>
            <a:chExt cx="1734266" cy="35067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8156" y="1934917"/>
              <a:ext cx="1734266" cy="35067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50"/>
            <a:stretch/>
          </p:blipFill>
          <p:spPr>
            <a:xfrm>
              <a:off x="8010695" y="2475546"/>
              <a:ext cx="1389187" cy="2437977"/>
            </a:xfrm>
            <a:prstGeom prst="rect">
              <a:avLst/>
            </a:prstGeom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662622" y="1757192"/>
            <a:ext cx="1706269" cy="3450176"/>
            <a:chOff x="468892" y="1934917"/>
            <a:chExt cx="1734266" cy="350678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892" y="1934917"/>
              <a:ext cx="1734266" cy="3506788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87744" y="3202350"/>
              <a:ext cx="1331702" cy="880170"/>
              <a:chOff x="449578" y="2788182"/>
              <a:chExt cx="3822540" cy="245653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10" y="2788182"/>
                <a:ext cx="3760421" cy="111559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578" y="3932069"/>
                <a:ext cx="3822540" cy="1312646"/>
              </a:xfrm>
              <a:prstGeom prst="rect">
                <a:avLst/>
              </a:prstGeom>
            </p:spPr>
          </p:pic>
        </p:grpSp>
      </p:grpSp>
      <p:sp>
        <p:nvSpPr>
          <p:cNvPr id="26" name="TextBox 25"/>
          <p:cNvSpPr txBox="1"/>
          <p:nvPr/>
        </p:nvSpPr>
        <p:spPr>
          <a:xfrm>
            <a:off x="753482" y="5271586"/>
            <a:ext cx="1555988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720"/>
              </a:spcAft>
            </a:pPr>
            <a:r>
              <a:rPr lang="en-GB" sz="1050" b="1">
                <a:latin typeface="Arial"/>
                <a:ea typeface="Arial" charset="0"/>
                <a:cs typeface="Arial"/>
              </a:rPr>
              <a:t>Last ned app'en andfrankly / &amp;frankly</a:t>
            </a:r>
            <a:endParaRPr lang="nb-NO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6314" y="5271586"/>
            <a:ext cx="1356982" cy="5770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720"/>
              </a:spcAft>
            </a:pPr>
            <a:r>
              <a:rPr lang="en-GB" sz="1050" b="1" dirty="0">
                <a:latin typeface="Arial"/>
                <a:ea typeface="Arial" charset="0"/>
                <a:cs typeface="Arial"/>
              </a:rPr>
              <a:t>Logg inn med din emailadresse på </a:t>
            </a:r>
            <a:r>
              <a:rPr lang="en-GB" sz="1050" b="1">
                <a:latin typeface="Arial"/>
                <a:ea typeface="Arial" charset="0"/>
                <a:cs typeface="Arial"/>
              </a:rPr>
              <a:t>jobb</a:t>
            </a:r>
            <a:endParaRPr lang="en-GB" sz="105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4359" y="5271586"/>
            <a:ext cx="1299802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720"/>
              </a:spcAft>
            </a:pPr>
            <a:r>
              <a:rPr lang="en-GB" sz="1050" b="1">
                <a:latin typeface="Arial"/>
                <a:ea typeface="Arial" charset="0"/>
                <a:cs typeface="Arial"/>
              </a:rPr>
              <a:t>Sett et passord</a:t>
            </a:r>
            <a:endParaRPr lang="en-GB" sz="105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13164" y="5271586"/>
            <a:ext cx="1832246" cy="4154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720"/>
              </a:spcAft>
            </a:pPr>
            <a:r>
              <a:rPr lang="en-GB" sz="1050" b="1" dirty="0">
                <a:latin typeface="Arial"/>
                <a:ea typeface="Arial" charset="0"/>
                <a:cs typeface="Arial"/>
              </a:rPr>
              <a:t>Sjekk mailboksen din, og </a:t>
            </a:r>
            <a:r>
              <a:rPr lang="en-GB" sz="1050" b="1">
                <a:latin typeface="Arial"/>
                <a:ea typeface="Arial" charset="0"/>
                <a:cs typeface="Arial"/>
              </a:rPr>
              <a:t>bekreft passordet</a:t>
            </a:r>
            <a:endParaRPr lang="en-GB" sz="1050" b="1" dirty="0">
              <a:latin typeface="Arial"/>
              <a:ea typeface="Arial" charset="0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40674" y="5271586"/>
            <a:ext cx="1832244" cy="4154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720"/>
              </a:spcAft>
            </a:pPr>
            <a:r>
              <a:rPr lang="en-GB" sz="1050" b="1" dirty="0">
                <a:latin typeface="Arial"/>
                <a:ea typeface="Arial" charset="0"/>
                <a:cs typeface="Arial"/>
              </a:rPr>
              <a:t>Les om Spørsmål, </a:t>
            </a:r>
            <a:r>
              <a:rPr lang="en-GB" sz="1050" b="1">
                <a:latin typeface="Arial"/>
                <a:ea typeface="Arial" charset="0"/>
                <a:cs typeface="Arial"/>
              </a:rPr>
              <a:t>Resultater og Innstillinger</a:t>
            </a:r>
            <a:endParaRPr lang="en-GB" sz="1050" b="1" dirty="0">
              <a:latin typeface="Arial"/>
              <a:ea typeface="Arial" charset="0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01588" y="1492429"/>
            <a:ext cx="478448" cy="478447"/>
            <a:chOff x="386157" y="1029309"/>
            <a:chExt cx="540000" cy="540000"/>
          </a:xfrm>
          <a:solidFill>
            <a:srgbClr val="C33652"/>
          </a:solidFill>
        </p:grpSpPr>
        <p:sp>
          <p:nvSpPr>
            <p:cNvPr id="32" name="Oval 31"/>
            <p:cNvSpPr/>
            <p:nvPr/>
          </p:nvSpPr>
          <p:spPr>
            <a:xfrm>
              <a:off x="386157" y="1029309"/>
              <a:ext cx="540000" cy="540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92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8709" y="1130408"/>
              <a:ext cx="354892" cy="3759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174755" y="1476175"/>
            <a:ext cx="478449" cy="478448"/>
            <a:chOff x="386157" y="1029309"/>
            <a:chExt cx="540000" cy="540000"/>
          </a:xfrm>
          <a:solidFill>
            <a:srgbClr val="C33652"/>
          </a:solidFill>
        </p:grpSpPr>
        <p:sp>
          <p:nvSpPr>
            <p:cNvPr id="35" name="Oval 34"/>
            <p:cNvSpPr/>
            <p:nvPr/>
          </p:nvSpPr>
          <p:spPr>
            <a:xfrm>
              <a:off x="386157" y="1029309"/>
              <a:ext cx="540000" cy="540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92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3968" y="1129389"/>
              <a:ext cx="285295" cy="375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36583" y="1466426"/>
            <a:ext cx="478449" cy="478453"/>
            <a:chOff x="386157" y="1029309"/>
            <a:chExt cx="540000" cy="540000"/>
          </a:xfrm>
          <a:solidFill>
            <a:srgbClr val="C33652"/>
          </a:solidFill>
        </p:grpSpPr>
        <p:sp>
          <p:nvSpPr>
            <p:cNvPr id="38" name="Oval 37"/>
            <p:cNvSpPr/>
            <p:nvPr/>
          </p:nvSpPr>
          <p:spPr>
            <a:xfrm>
              <a:off x="386157" y="1029309"/>
              <a:ext cx="540000" cy="540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92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3678" y="1122987"/>
              <a:ext cx="354893" cy="389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3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801169" y="1466427"/>
            <a:ext cx="478449" cy="478448"/>
            <a:chOff x="386157" y="1029309"/>
            <a:chExt cx="540000" cy="540000"/>
          </a:xfrm>
          <a:solidFill>
            <a:srgbClr val="C33652"/>
          </a:solidFill>
        </p:grpSpPr>
        <p:sp>
          <p:nvSpPr>
            <p:cNvPr id="41" name="Oval 40"/>
            <p:cNvSpPr/>
            <p:nvPr/>
          </p:nvSpPr>
          <p:spPr>
            <a:xfrm>
              <a:off x="386157" y="1029309"/>
              <a:ext cx="540000" cy="540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92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0706" y="1127915"/>
              <a:ext cx="354893" cy="389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4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485632" y="1454509"/>
            <a:ext cx="478449" cy="478448"/>
            <a:chOff x="386157" y="1029309"/>
            <a:chExt cx="540000" cy="540000"/>
          </a:xfrm>
          <a:solidFill>
            <a:srgbClr val="C33652"/>
          </a:solidFill>
        </p:grpSpPr>
        <p:sp>
          <p:nvSpPr>
            <p:cNvPr id="44" name="Oval 43"/>
            <p:cNvSpPr/>
            <p:nvPr/>
          </p:nvSpPr>
          <p:spPr>
            <a:xfrm>
              <a:off x="386157" y="1029309"/>
              <a:ext cx="540000" cy="540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8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1837" y="1136520"/>
              <a:ext cx="354893" cy="389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6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9833620" y="5271586"/>
            <a:ext cx="1832246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720"/>
              </a:spcAft>
            </a:pPr>
            <a:r>
              <a:rPr lang="en-GB" sz="1050" b="1">
                <a:latin typeface="Arial"/>
                <a:ea typeface="Arial" charset="0"/>
                <a:cs typeface="Arial"/>
              </a:rPr>
              <a:t>Ferdig!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658326" y="1476820"/>
            <a:ext cx="478449" cy="478448"/>
            <a:chOff x="386157" y="1029309"/>
            <a:chExt cx="540000" cy="540000"/>
          </a:xfrm>
          <a:solidFill>
            <a:srgbClr val="C33652"/>
          </a:solidFill>
        </p:grpSpPr>
        <p:sp>
          <p:nvSpPr>
            <p:cNvPr id="48" name="Oval 47"/>
            <p:cNvSpPr/>
            <p:nvPr/>
          </p:nvSpPr>
          <p:spPr>
            <a:xfrm>
              <a:off x="386157" y="1029309"/>
              <a:ext cx="540000" cy="540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68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91837" y="1127915"/>
              <a:ext cx="354893" cy="389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  <a:latin typeface="Avenir Black" charset="0"/>
                  <a:ea typeface="Avenir Black" charset="0"/>
                  <a:cs typeface="Avenir Black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7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517717" y="-2801555"/>
            <a:ext cx="2770992" cy="5603110"/>
            <a:chOff x="4599964" y="-3019264"/>
            <a:chExt cx="2770992" cy="56031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9964" y="-3019264"/>
              <a:ext cx="2770992" cy="5603110"/>
            </a:xfrm>
            <a:prstGeom prst="rect">
              <a:avLst/>
            </a:prstGeom>
          </p:spPr>
        </p:pic>
        <p:pic>
          <p:nvPicPr>
            <p:cNvPr id="16" name="Picture 15" descr="Skärmavbild 2016-05-08 kl. 18.55.5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9718" y="-2196790"/>
              <a:ext cx="2229165" cy="39381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49" y="535172"/>
            <a:ext cx="4461921" cy="643420"/>
          </a:xfrm>
        </p:spPr>
        <p:txBody>
          <a:bodyPr/>
          <a:lstStyle/>
          <a:p>
            <a:r>
              <a:rPr lang="en-GB" dirty="0">
                <a:cs typeface="Arial"/>
              </a:rPr>
              <a:t>Standard knapper for å </a:t>
            </a:r>
            <a:r>
              <a:rPr lang="en-GB">
                <a:cs typeface="Arial"/>
              </a:rPr>
              <a:t>besvare spørsmål</a:t>
            </a:r>
            <a:br>
              <a:rPr lang="en-GB" dirty="0"/>
            </a:br>
            <a:endParaRPr lang="en-GB" dirty="0">
              <a:cs typeface="Arial"/>
            </a:endParaRPr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3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Kommenter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6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 w="79375" cap="flat">
            <a:round/>
          </a:ln>
        </p:spPr>
      </p:pic>
      <p:sp>
        <p:nvSpPr>
          <p:cNvPr id="3" name="Platshållare för text 2"/>
          <p:cNvSpPr>
            <a:spLocks noGrp="1"/>
          </p:cNvSpPr>
          <p:nvPr>
            <p:ph type="body" idx="6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Hopp over spørsmål</a:t>
            </a:r>
            <a:endParaRPr lang="nb-NO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6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 w="79375" cap="flat">
            <a:round/>
          </a:ln>
        </p:spPr>
      </p:pic>
      <p:sp>
        <p:nvSpPr>
          <p:cNvPr id="7" name="Platshållare för text 6"/>
          <p:cNvSpPr>
            <a:spLocks noGrp="1"/>
          </p:cNvSpPr>
          <p:nvPr>
            <p:ph type="body" idx="6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Send inn svaret</a:t>
            </a:r>
            <a:endParaRPr lang="nb-NO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67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ln w="79375" cap="flat">
            <a:round/>
          </a:ln>
        </p:spPr>
      </p:pic>
      <p:sp>
        <p:nvSpPr>
          <p:cNvPr id="4" name="Platshållare för text 3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sv-SE"/>
              <a:t>Hvordan fungerer dette?</a:t>
            </a:r>
          </a:p>
        </p:txBody>
      </p:sp>
    </p:spTree>
    <p:extLst>
      <p:ext uri="{BB962C8B-B14F-4D97-AF65-F5344CB8AC3E}">
        <p14:creationId xmlns:p14="http://schemas.microsoft.com/office/powerpoint/2010/main" val="79432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3467"/>
            <a:ext cx="7346285" cy="624611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67029" y="3102607"/>
            <a:ext cx="4538336" cy="13545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GB">
                <a:latin typeface="Arial"/>
                <a:ea typeface="Arial" charset="0"/>
                <a:cs typeface="Arial"/>
              </a:rPr>
              <a:t>Hva skjer nå? </a:t>
            </a:r>
            <a:endParaRPr lang="en-GB">
              <a:latin typeface="Arial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785" y="3046094"/>
            <a:ext cx="733802" cy="733802"/>
          </a:xfrm>
          <a:prstGeom prst="rect">
            <a:avLst/>
          </a:prstGeom>
        </p:spPr>
      </p:pic>
      <p:sp>
        <p:nvSpPr>
          <p:cNvPr id="10" name="Title 9"/>
          <p:cNvSpPr txBox="1">
            <a:spLocks/>
          </p:cNvSpPr>
          <p:nvPr/>
        </p:nvSpPr>
        <p:spPr>
          <a:xfrm>
            <a:off x="8014193" y="2686028"/>
            <a:ext cx="3851091" cy="1092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600">
                <a:latin typeface="Georgia" panose="02040502050405020303" pitchFamily="18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GB" sz="2000">
                <a:solidFill>
                  <a:schemeClr val="tx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Om du ikke allerede har gjort det…</a:t>
            </a:r>
          </a:p>
          <a:p>
            <a:pPr>
              <a:lnSpc>
                <a:spcPct val="110000"/>
              </a:lnSpc>
            </a:pPr>
            <a:r>
              <a:rPr lang="en-GB" sz="2000">
                <a:solidFill>
                  <a:schemeClr val="tx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Last ned app'en.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40" y="3954278"/>
            <a:ext cx="1244044" cy="369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602" y="3954279"/>
            <a:ext cx="1074753" cy="369066"/>
          </a:xfrm>
          <a:prstGeom prst="rect">
            <a:avLst/>
          </a:prstGeom>
        </p:spPr>
      </p:pic>
      <p:pic>
        <p:nvPicPr>
          <p:cNvPr id="2" name="Picture 2" descr="A red and white sign&#10;&#10;Description generated with high confidence">
            <a:extLst>
              <a:ext uri="{FF2B5EF4-FFF2-40B4-BE49-F238E27FC236}">
                <a16:creationId xmlns:a16="http://schemas.microsoft.com/office/drawing/2014/main" id="{CEF3747E-E234-4223-930E-DF0958761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636" y="3934544"/>
            <a:ext cx="1137070" cy="426649"/>
          </a:xfrm>
          <a:prstGeom prst="rect">
            <a:avLst/>
          </a:prstGeom>
        </p:spPr>
      </p:pic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ED1E8B7-C759-41C1-AC93-D108EE602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5463" y="3929782"/>
            <a:ext cx="1217943" cy="4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08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Making people smile, and companies thrive</a:t>
            </a:r>
            <a:br>
              <a:rPr lang="en-GB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Hvorfor gjør vi dette?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GB"/>
              <a:t>Introduksjon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5989509" y="1464594"/>
            <a:ext cx="4346477" cy="4951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latin typeface="Arial"/>
                <a:ea typeface="Arial" charset="0"/>
                <a:cs typeface="Arial"/>
              </a:rPr>
              <a:t>Sett engasjement og velferd på </a:t>
            </a:r>
            <a:r>
              <a:rPr lang="en-GB">
                <a:latin typeface="Arial"/>
                <a:ea typeface="Arial" charset="0"/>
                <a:cs typeface="Arial"/>
              </a:rPr>
              <a:t>dagsorden</a:t>
            </a:r>
            <a:endParaRPr lang="en-GB" dirty="0">
              <a:latin typeface="Arial"/>
              <a:ea typeface="Arial" charset="0"/>
              <a:cs typeface="Arial"/>
            </a:endParaRPr>
          </a:p>
        </p:txBody>
      </p:sp>
      <p:sp>
        <p:nvSpPr>
          <p:cNvPr id="9" name="Platshållare för innehåll 5"/>
          <p:cNvSpPr txBox="1">
            <a:spLocks/>
          </p:cNvSpPr>
          <p:nvPr/>
        </p:nvSpPr>
        <p:spPr>
          <a:xfrm>
            <a:off x="5989509" y="3860221"/>
            <a:ext cx="5937486" cy="495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tabLst/>
              <a:defRPr sz="2000" b="1" i="0" kern="1200">
                <a:solidFill>
                  <a:schemeClr val="accent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534988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14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89535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1200" i="1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381125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tabLst/>
              <a:defRPr sz="10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ea typeface="Arial" charset="0"/>
                <a:cs typeface="Arial"/>
              </a:rPr>
              <a:t>Lytte til de ansatte og teamene</a:t>
            </a:r>
            <a:endParaRPr lang="en-GB" dirty="0">
              <a:latin typeface="Arial"/>
              <a:ea typeface="Arial" charset="0"/>
              <a:cs typeface="Arial"/>
            </a:endParaRP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26"/>
          </p:nvPr>
        </p:nvSpPr>
        <p:spPr>
          <a:xfrm>
            <a:off x="5989639" y="2159000"/>
            <a:ext cx="4803548" cy="12863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3520" indent="-223520"/>
            <a:r>
              <a:rPr lang="en-GB">
                <a:cs typeface="Arial"/>
              </a:rPr>
              <a:t>Vil ha jevnlige dialoger mellom ansatte, team og ledere</a:t>
            </a:r>
          </a:p>
          <a:p>
            <a:pPr marL="223520" indent="-223520"/>
            <a:r>
              <a:rPr lang="en-GB">
                <a:cs typeface="Arial"/>
              </a:rPr>
              <a:t>Styrke engasjement og involvering av de ansatte, sammen med viktige KPIer</a:t>
            </a:r>
          </a:p>
          <a:p>
            <a:pPr marL="223520" indent="-223520"/>
            <a:endParaRPr lang="en-GB"/>
          </a:p>
        </p:txBody>
      </p:sp>
      <p:sp>
        <p:nvSpPr>
          <p:cNvPr id="11" name="Platshållare för text 3"/>
          <p:cNvSpPr txBox="1">
            <a:spLocks/>
          </p:cNvSpPr>
          <p:nvPr/>
        </p:nvSpPr>
        <p:spPr>
          <a:xfrm>
            <a:off x="5989638" y="4258795"/>
            <a:ext cx="5522005" cy="13679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3838" indent="-2238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.AppleSystemUIFont" charset="-120"/>
              <a:buChar char="-"/>
              <a:defRPr sz="14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defRPr sz="1200" kern="1200">
                <a:solidFill>
                  <a:schemeClr val="tx2"/>
                </a:solidFill>
                <a:latin typeface="+mj-lt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520" indent="-223520"/>
            <a:r>
              <a:rPr lang="en-GB">
                <a:cs typeface="Arial"/>
              </a:rPr>
              <a:t>Ansatte tar ansvar for engasjement og velferd</a:t>
            </a:r>
            <a:endParaRPr lang="nb-NO">
              <a:cs typeface="Arial"/>
            </a:endParaRPr>
          </a:p>
          <a:p>
            <a:pPr marL="223520" indent="-223520"/>
            <a:r>
              <a:rPr lang="en-GB">
                <a:cs typeface="Arial"/>
              </a:rPr>
              <a:t>Alle i teamet skal kunne si sin mening og bli hørt</a:t>
            </a:r>
          </a:p>
          <a:p>
            <a:pPr marL="223520" indent="-223520"/>
            <a:r>
              <a:rPr lang="en-GB">
                <a:cs typeface="Arial"/>
              </a:rPr>
              <a:t>La teamene iverksette egne tiltak og målinger om ønskelig</a:t>
            </a:r>
          </a:p>
        </p:txBody>
      </p:sp>
      <p:pic>
        <p:nvPicPr>
          <p:cNvPr id="12" name="Picture Placeholder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1BF5FED-B957-468F-96FC-0B62055B04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714" r="20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209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5550" y="539431"/>
            <a:ext cx="9159624" cy="616166"/>
          </a:xfrm>
        </p:spPr>
        <p:txBody>
          <a:bodyPr/>
          <a:lstStyle/>
          <a:p>
            <a:r>
              <a:rPr lang="en-GB">
                <a:cs typeface="Arial"/>
              </a:rPr>
              <a:t>Pulser som gir raske resultater, gjør det mulig å være fleksible og proaktiv</a:t>
            </a:r>
            <a:br>
              <a:rPr lang="en-GB" dirty="0">
                <a:cs typeface="Arial"/>
              </a:rPr>
            </a:br>
            <a:endParaRPr lang="en-GB">
              <a:cs typeface="Arial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Hvordan fungerer dette?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45" y="2228270"/>
            <a:ext cx="3526195" cy="339219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848" y="1401593"/>
            <a:ext cx="5846166" cy="5010162"/>
          </a:xfrm>
          <a:prstGeom prst="rect">
            <a:avLst/>
          </a:prstGeom>
        </p:spPr>
      </p:pic>
      <p:sp>
        <p:nvSpPr>
          <p:cNvPr id="6" name="Oval 8"/>
          <p:cNvSpPr/>
          <p:nvPr/>
        </p:nvSpPr>
        <p:spPr>
          <a:xfrm>
            <a:off x="6715480" y="2560008"/>
            <a:ext cx="2789694" cy="2789694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ruta 186"/>
          <p:cNvSpPr txBox="1"/>
          <p:nvPr/>
        </p:nvSpPr>
        <p:spPr>
          <a:xfrm>
            <a:off x="2741518" y="2079144"/>
            <a:ext cx="118443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rPr>
              <a:t>Spørsmål</a:t>
            </a:r>
          </a:p>
        </p:txBody>
      </p:sp>
      <p:sp>
        <p:nvSpPr>
          <p:cNvPr id="8" name="textruta 186"/>
          <p:cNvSpPr txBox="1"/>
          <p:nvPr/>
        </p:nvSpPr>
        <p:spPr>
          <a:xfrm>
            <a:off x="3887187" y="4664652"/>
            <a:ext cx="118443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rPr>
              <a:t>Resultater</a:t>
            </a:r>
          </a:p>
        </p:txBody>
      </p:sp>
      <p:sp>
        <p:nvSpPr>
          <p:cNvPr id="9" name="textruta 186"/>
          <p:cNvSpPr txBox="1"/>
          <p:nvPr/>
        </p:nvSpPr>
        <p:spPr>
          <a:xfrm>
            <a:off x="1436961" y="5472028"/>
            <a:ext cx="118443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rPr>
              <a:t>Tiltak</a:t>
            </a:r>
          </a:p>
        </p:txBody>
      </p:sp>
      <p:sp>
        <p:nvSpPr>
          <p:cNvPr id="10" name="textruta 186"/>
          <p:cNvSpPr txBox="1"/>
          <p:nvPr/>
        </p:nvSpPr>
        <p:spPr>
          <a:xfrm>
            <a:off x="2301698" y="3787126"/>
            <a:ext cx="12849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 b="1">
                <a:solidFill>
                  <a:schemeClr val="tx1">
                    <a:lumMod val="75000"/>
                  </a:schemeClr>
                </a:solidFill>
                <a:latin typeface="+mj-lt"/>
                <a:ea typeface="Avenir Heavy" charset="0"/>
                <a:cs typeface="Avenir Heavy" charset="0"/>
              </a:rPr>
              <a:t>Tradisjonelle undersøkelser</a:t>
            </a:r>
          </a:p>
        </p:txBody>
      </p:sp>
    </p:spTree>
    <p:extLst>
      <p:ext uri="{BB962C8B-B14F-4D97-AF65-F5344CB8AC3E}">
        <p14:creationId xmlns:p14="http://schemas.microsoft.com/office/powerpoint/2010/main" val="129714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28452" y="1423185"/>
            <a:ext cx="4863548" cy="50886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50" y="539431"/>
            <a:ext cx="4361129" cy="883754"/>
          </a:xfrm>
        </p:spPr>
        <p:txBody>
          <a:bodyPr/>
          <a:lstStyle/>
          <a:p>
            <a:r>
              <a:rPr lang="en-GB">
                <a:cs typeface="Arial"/>
              </a:rPr>
              <a:t>Korte spørsmål på mobilen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Hvordan fungerer dette?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3"/>
          </p:nvPr>
        </p:nvSpPr>
        <p:spPr>
          <a:xfrm>
            <a:off x="2914021" y="3057070"/>
            <a:ext cx="2514730" cy="17904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&amp;frankly støtter dialogen mellom ansatte og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ledelsen. Spørsmål sendes ut via app'en til din mobil, eller varsler på mail, om du 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foretrekker det.</a:t>
            </a:r>
            <a:br>
              <a:rPr lang="en-GB" dirty="0">
                <a:latin typeface="Arial" charset="0"/>
                <a:ea typeface="Arial" charset="0"/>
                <a:cs typeface="Arial" charset="0"/>
              </a:rPr>
            </a:br>
            <a:endParaRPr lang="en-GB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r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7636091" y="3913650"/>
            <a:ext cx="4308336" cy="2598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20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287" y="685748"/>
            <a:ext cx="4015608" cy="8119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17" y="1921465"/>
            <a:ext cx="3230303" cy="499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8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Resultater er tilgjengelig i app eller på nettsidene</a:t>
            </a:r>
            <a:br>
              <a:rPr lang="en-GB" dirty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606" y="2453149"/>
            <a:ext cx="3307280" cy="25981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Alle resultater er tilgjengelig på våre 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nettsider eller i appen, når som helst.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Resultatene vises pr gruppe i bedriften. Hvem som ser hva, settes av 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administrator.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/>
              <a:t>Hvordan fungerer dette?</a:t>
            </a:r>
          </a:p>
        </p:txBody>
      </p:sp>
    </p:spTree>
    <p:extLst>
      <p:ext uri="{BB962C8B-B14F-4D97-AF65-F5344CB8AC3E}">
        <p14:creationId xmlns:p14="http://schemas.microsoft.com/office/powerpoint/2010/main" val="175816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cs typeface="Arial"/>
              </a:rPr>
              <a:t>Svar via </a:t>
            </a:r>
            <a:r>
              <a:rPr lang="sv-SE" err="1">
                <a:cs typeface="Arial"/>
              </a:rPr>
              <a:t>app</a:t>
            </a:r>
            <a:r>
              <a:rPr lang="sv-SE">
                <a:cs typeface="Arial"/>
              </a:rPr>
              <a:t> eller email</a:t>
            </a:r>
            <a:br>
              <a:rPr lang="sv-SE" dirty="0"/>
            </a:b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636091" y="3913650"/>
            <a:ext cx="4022509" cy="2598163"/>
          </a:xfrm>
        </p:spPr>
        <p:txBody>
          <a:bodyPr/>
          <a:lstStyle/>
          <a:p>
            <a:r>
              <a:rPr lang="en-GB" dirty="0">
                <a:cs typeface="Arial"/>
              </a:rPr>
              <a:t>Når du får en bruker i &amp;frankly, får du automatisk en bruker til nettsidene og varslinger sendes til </a:t>
            </a:r>
            <a:r>
              <a:rPr lang="en-GB">
                <a:cs typeface="Arial"/>
              </a:rPr>
              <a:t>mailadressen.</a:t>
            </a:r>
            <a:endParaRPr lang="en-GB" dirty="0">
              <a:cs typeface="Arial"/>
            </a:endParaRPr>
          </a:p>
          <a:p>
            <a:r>
              <a:rPr lang="en-GB" dirty="0">
                <a:cs typeface="Arial"/>
              </a:rPr>
              <a:t>Om du laster nes app'en, kan du velge om du heller vil bli varslet på mobilen. Dette kan settes </a:t>
            </a:r>
            <a:r>
              <a:rPr lang="en-GB">
                <a:cs typeface="Arial"/>
              </a:rPr>
              <a:t>via innstillinger i app'en.</a:t>
            </a:r>
            <a:br>
              <a:rPr lang="en-GB" dirty="0"/>
            </a:br>
            <a:r>
              <a:rPr lang="en-GB">
                <a:cs typeface="Arial"/>
              </a:rPr>
              <a:t>  </a:t>
            </a:r>
            <a:endParaRPr lang="en-GB"/>
          </a:p>
          <a:p>
            <a:endParaRPr lang="en-GB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r="3258"/>
          <a:stretch>
            <a:fillRect/>
          </a:stretch>
        </p:blipFill>
        <p:spPr/>
      </p:pic>
      <p:sp>
        <p:nvSpPr>
          <p:cNvPr id="6" name="Platshållare för text 5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/>
              <a:t>Hvordan fungerer dette?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80159" y="2976184"/>
            <a:ext cx="1782196" cy="3603706"/>
            <a:chOff x="5662919" y="2488367"/>
            <a:chExt cx="1944760" cy="39324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2919" y="2488367"/>
              <a:ext cx="1944760" cy="39324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2263" y="3087974"/>
              <a:ext cx="1557861" cy="2729195"/>
            </a:xfrm>
            <a:prstGeom prst="rect">
              <a:avLst/>
            </a:prstGeom>
          </p:spPr>
        </p:pic>
      </p:grpSp>
      <p:sp>
        <p:nvSpPr>
          <p:cNvPr id="12" name="Platshållare för text 3"/>
          <p:cNvSpPr>
            <a:spLocks noGrp="1"/>
          </p:cNvSpPr>
          <p:nvPr>
            <p:ph type="body" idx="13"/>
          </p:nvPr>
        </p:nvSpPr>
        <p:spPr>
          <a:xfrm>
            <a:off x="7636091" y="3507742"/>
            <a:ext cx="3918654" cy="387981"/>
          </a:xfrm>
        </p:spPr>
        <p:txBody>
          <a:bodyPr/>
          <a:lstStyle/>
          <a:p>
            <a:r>
              <a:rPr lang="en-GB"/>
              <a:t>Det er ditt valg.</a:t>
            </a:r>
          </a:p>
        </p:txBody>
      </p:sp>
    </p:spTree>
    <p:extLst>
      <p:ext uri="{BB962C8B-B14F-4D97-AF65-F5344CB8AC3E}">
        <p14:creationId xmlns:p14="http://schemas.microsoft.com/office/powerpoint/2010/main" val="8600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Du har alltid tilgang til dine egne resultater</a:t>
            </a:r>
            <a:br>
              <a:rPr lang="en-GB" dirty="0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3"/>
          </p:nvPr>
        </p:nvSpPr>
        <p:spPr>
          <a:xfrm>
            <a:off x="5944841" y="2367951"/>
            <a:ext cx="4048245" cy="15306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Egne resultater kan alltid vises i app'en. Du kan også logge inn på </a:t>
            </a:r>
            <a:r>
              <a:rPr lang="en-GB" dirty="0">
                <a:solidFill>
                  <a:schemeClr val="accent1"/>
                </a:solidFill>
                <a:latin typeface="Arial"/>
                <a:ea typeface="Arial" charset="0"/>
                <a:cs typeface="Arial"/>
                <a:hlinkClick r:id="rId2"/>
              </a:rPr>
              <a:t>www.simployer.com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til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 &amp;frankly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for å se dine resultater. </a:t>
            </a:r>
            <a:b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</a:br>
            <a:b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På denne måten kan du alltid følge med på din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utvikling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(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som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forhåpentligvis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går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GB" dirty="0" err="1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oppover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  <a:latin typeface="Arial"/>
                <a:ea typeface="Arial" charset="0"/>
                <a:cs typeface="Arial"/>
              </a:rPr>
              <a:t>)</a:t>
            </a:r>
            <a:endParaRPr lang="en-GB" dirty="0">
              <a:solidFill>
                <a:schemeClr val="bg2">
                  <a:lumMod val="75000"/>
                </a:schemeClr>
              </a:solidFill>
              <a:latin typeface="Arial"/>
              <a:cs typeface="Arial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Hvordan dette fungerer?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1679944" y="2636874"/>
            <a:ext cx="637954" cy="19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42" y="2679082"/>
            <a:ext cx="584671" cy="1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1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Spørsmål om bedriften kan kombineres med spørsmål om </a:t>
            </a:r>
            <a:r>
              <a:rPr lang="en-GB">
                <a:cs typeface="Arial"/>
              </a:rPr>
              <a:t>teamet</a:t>
            </a:r>
            <a:endParaRPr lang="sv-SE" dirty="0">
              <a:cs typeface="Arial"/>
            </a:endParaRP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2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Hvordan fungerer dette?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5550" y="1219200"/>
            <a:ext cx="10515600" cy="114615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200"/>
              </a:spcAft>
              <a:buFont typeface="Arial"/>
              <a:buChar char="•"/>
            </a:pPr>
            <a:r>
              <a:rPr lang="en-GB" sz="14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Avenir" charset="0"/>
                <a:cs typeface="Avenir" charset="0"/>
              </a:rPr>
              <a:t>Kombiner overordnede spørsmål om bedriften med spesifikke spørmål om teamet / avdelingen </a:t>
            </a:r>
          </a:p>
          <a:p>
            <a:pPr marL="171450" indent="-171450">
              <a:spcAft>
                <a:spcPts val="200"/>
              </a:spcAft>
              <a:buFont typeface="Arial"/>
              <a:buChar char="•"/>
            </a:pPr>
            <a:r>
              <a:rPr lang="en-GB" sz="14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Avenir" charset="0"/>
                <a:cs typeface="Avenir" charset="0"/>
              </a:rPr>
              <a:t>Ledere kan sette opp dette selv</a:t>
            </a:r>
          </a:p>
          <a:p>
            <a:pPr marL="171450" indent="-171450">
              <a:spcAft>
                <a:spcPts val="200"/>
              </a:spcAft>
              <a:buFont typeface="Arial"/>
              <a:buChar char="•"/>
            </a:pPr>
            <a:r>
              <a:rPr lang="en-GB" sz="14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Avenir" charset="0"/>
                <a:cs typeface="Avenir" charset="0"/>
              </a:rPr>
              <a:t>Enkelt å endre på spørsmål og oppsette, utfra behov eller hendelser</a:t>
            </a:r>
          </a:p>
        </p:txBody>
      </p:sp>
      <p:sp>
        <p:nvSpPr>
          <p:cNvPr id="5" name="Rounded Rectangle 81"/>
          <p:cNvSpPr/>
          <p:nvPr/>
        </p:nvSpPr>
        <p:spPr>
          <a:xfrm>
            <a:off x="345550" y="4625395"/>
            <a:ext cx="8596972" cy="1497956"/>
          </a:xfrm>
          <a:prstGeom prst="round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80"/>
          <p:cNvSpPr/>
          <p:nvPr/>
        </p:nvSpPr>
        <p:spPr>
          <a:xfrm>
            <a:off x="345550" y="3479786"/>
            <a:ext cx="8596972" cy="1058003"/>
          </a:xfrm>
          <a:prstGeom prst="round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9"/>
          <p:cNvSpPr/>
          <p:nvPr/>
        </p:nvSpPr>
        <p:spPr>
          <a:xfrm>
            <a:off x="345550" y="2435500"/>
            <a:ext cx="8596972" cy="955651"/>
          </a:xfrm>
          <a:prstGeom prst="round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615511" y="2769234"/>
            <a:ext cx="1383820" cy="2817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>
              <a:defRPr sz="3600">
                <a:latin typeface="Georgia" panose="02040502050405020303" pitchFamily="18" charset="0"/>
              </a:defRPr>
            </a:lvl1pPr>
          </a:lstStyle>
          <a:p>
            <a:pPr algn="r"/>
            <a:r>
              <a:rPr lang="en-GB" sz="1200" b="1">
                <a:solidFill>
                  <a:schemeClr val="bg2">
                    <a:lumMod val="50000"/>
                  </a:schemeClr>
                </a:solidFill>
                <a:latin typeface="+mj-lt"/>
                <a:ea typeface="Avenir Heavy" charset="0"/>
                <a:cs typeface="Avenir Heavy" charset="0"/>
              </a:rPr>
              <a:t>Bedriften</a:t>
            </a:r>
          </a:p>
        </p:txBody>
      </p:sp>
      <p:sp>
        <p:nvSpPr>
          <p:cNvPr id="9" name="Title 9"/>
          <p:cNvSpPr txBox="1">
            <a:spLocks/>
          </p:cNvSpPr>
          <p:nvPr/>
        </p:nvSpPr>
        <p:spPr>
          <a:xfrm>
            <a:off x="823855" y="3586198"/>
            <a:ext cx="1175475" cy="2754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>
              <a:defRPr sz="3600">
                <a:latin typeface="Georgia" panose="02040502050405020303" pitchFamily="18" charset="0"/>
              </a:defRPr>
            </a:lvl1pPr>
          </a:lstStyle>
          <a:p>
            <a:pPr algn="r"/>
            <a:r>
              <a:rPr lang="en-GB" sz="1200" b="1">
                <a:solidFill>
                  <a:schemeClr val="bg2">
                    <a:lumMod val="50000"/>
                  </a:schemeClr>
                </a:solidFill>
                <a:latin typeface="+mj-lt"/>
                <a:ea typeface="Avenir Heavy" charset="0"/>
                <a:cs typeface="Avenir Heavy" charset="0"/>
              </a:rPr>
              <a:t>Avdelingene</a:t>
            </a:r>
          </a:p>
        </p:txBody>
      </p:sp>
      <p:sp>
        <p:nvSpPr>
          <p:cNvPr id="10" name="Title 9"/>
          <p:cNvSpPr txBox="1">
            <a:spLocks/>
          </p:cNvSpPr>
          <p:nvPr/>
        </p:nvSpPr>
        <p:spPr>
          <a:xfrm>
            <a:off x="1043775" y="4790675"/>
            <a:ext cx="955556" cy="27473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>
              <a:defRPr sz="3600">
                <a:latin typeface="Georgia" panose="02040502050405020303" pitchFamily="18" charset="0"/>
              </a:defRPr>
            </a:lvl1pPr>
          </a:lstStyle>
          <a:p>
            <a:pPr algn="r"/>
            <a:r>
              <a:rPr lang="sv-SE" sz="1200" b="1">
                <a:solidFill>
                  <a:schemeClr val="bg2">
                    <a:lumMod val="50000"/>
                  </a:schemeClr>
                </a:solidFill>
                <a:latin typeface="+mj-lt"/>
                <a:ea typeface="Avenir Heavy" charset="0"/>
                <a:cs typeface="Avenir Heavy" charset="0"/>
              </a:rPr>
              <a:t>Grupper</a:t>
            </a:r>
          </a:p>
        </p:txBody>
      </p:sp>
      <p:cxnSp>
        <p:nvCxnSpPr>
          <p:cNvPr id="11" name="Rak 93"/>
          <p:cNvCxnSpPr/>
          <p:nvPr/>
        </p:nvCxnSpPr>
        <p:spPr>
          <a:xfrm flipV="1">
            <a:off x="2129550" y="2911738"/>
            <a:ext cx="6534003" cy="998"/>
          </a:xfrm>
          <a:prstGeom prst="line">
            <a:avLst/>
          </a:prstGeom>
          <a:ln w="44450" cap="rnd" cmpd="sng">
            <a:solidFill>
              <a:srgbClr val="C44D64"/>
            </a:solidFill>
            <a:prstDash val="lgDash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ak 10"/>
          <p:cNvCxnSpPr/>
          <p:nvPr/>
        </p:nvCxnSpPr>
        <p:spPr>
          <a:xfrm flipV="1">
            <a:off x="2129550" y="3988965"/>
            <a:ext cx="5582785" cy="1678"/>
          </a:xfrm>
          <a:prstGeom prst="line">
            <a:avLst/>
          </a:prstGeom>
          <a:ln w="19050" cap="rnd" cmpd="sng">
            <a:solidFill>
              <a:schemeClr val="bg1">
                <a:lumMod val="7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k 11"/>
          <p:cNvCxnSpPr/>
          <p:nvPr/>
        </p:nvCxnSpPr>
        <p:spPr>
          <a:xfrm>
            <a:off x="2129550" y="4229182"/>
            <a:ext cx="5582785" cy="0"/>
          </a:xfrm>
          <a:prstGeom prst="line">
            <a:avLst/>
          </a:prstGeom>
          <a:ln w="19050" cap="rnd" cmpd="sng">
            <a:solidFill>
              <a:schemeClr val="bg1">
                <a:lumMod val="7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Bildobjekt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7720" y="2670196"/>
            <a:ext cx="536356" cy="529166"/>
          </a:xfrm>
          <a:prstGeom prst="ellipse">
            <a:avLst/>
          </a:prstGeom>
        </p:spPr>
      </p:pic>
      <p:pic>
        <p:nvPicPr>
          <p:cNvPr id="15" name="Bildobjekt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499" y="2670196"/>
            <a:ext cx="536356" cy="529166"/>
          </a:xfrm>
          <a:prstGeom prst="ellipse">
            <a:avLst/>
          </a:prstGeom>
        </p:spPr>
      </p:pic>
      <p:pic>
        <p:nvPicPr>
          <p:cNvPr id="16" name="Bildobjekt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0606" y="2670196"/>
            <a:ext cx="536356" cy="529166"/>
          </a:xfrm>
          <a:prstGeom prst="ellipse">
            <a:avLst/>
          </a:prstGeom>
        </p:spPr>
      </p:pic>
      <p:pic>
        <p:nvPicPr>
          <p:cNvPr id="17" name="Bildobjekt 1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478" y="2641205"/>
            <a:ext cx="536356" cy="529166"/>
          </a:xfrm>
          <a:prstGeom prst="ellipse">
            <a:avLst/>
          </a:prstGeom>
        </p:spPr>
      </p:pic>
      <p:grpSp>
        <p:nvGrpSpPr>
          <p:cNvPr id="18" name="Group 66"/>
          <p:cNvGrpSpPr/>
          <p:nvPr/>
        </p:nvGrpSpPr>
        <p:grpSpPr>
          <a:xfrm>
            <a:off x="3107250" y="3825363"/>
            <a:ext cx="1259706" cy="327205"/>
            <a:chOff x="2453899" y="3926808"/>
            <a:chExt cx="1259706" cy="327205"/>
          </a:xfrm>
        </p:grpSpPr>
        <p:pic>
          <p:nvPicPr>
            <p:cNvPr id="19" name="Bildobjekt 2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3899" y="3926808"/>
              <a:ext cx="333194" cy="327205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20" name="Bildobjekt 2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5636" y="3926808"/>
              <a:ext cx="333194" cy="327205"/>
            </a:xfrm>
            <a:prstGeom prst="ellipse">
              <a:avLst/>
            </a:prstGeom>
            <a:ln>
              <a:noFill/>
            </a:ln>
            <a:effectLst/>
          </p:spPr>
        </p:pic>
        <p:pic>
          <p:nvPicPr>
            <p:cNvPr id="21" name="Bildobjekt 2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0411" y="3926808"/>
              <a:ext cx="333194" cy="327205"/>
            </a:xfrm>
            <a:prstGeom prst="ellipse">
              <a:avLst/>
            </a:prstGeom>
            <a:ln>
              <a:noFill/>
            </a:ln>
            <a:effectLst/>
          </p:spPr>
        </p:pic>
      </p:grpSp>
      <p:pic>
        <p:nvPicPr>
          <p:cNvPr id="22" name="Bildobjekt 2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637" y="4037369"/>
            <a:ext cx="370501" cy="388264"/>
          </a:xfrm>
          <a:prstGeom prst="ellipse">
            <a:avLst/>
          </a:prstGeom>
        </p:spPr>
      </p:pic>
      <p:cxnSp>
        <p:nvCxnSpPr>
          <p:cNvPr id="23" name="Rak 10"/>
          <p:cNvCxnSpPr/>
          <p:nvPr/>
        </p:nvCxnSpPr>
        <p:spPr>
          <a:xfrm>
            <a:off x="2136425" y="5180931"/>
            <a:ext cx="5575910" cy="0"/>
          </a:xfrm>
          <a:prstGeom prst="line">
            <a:avLst/>
          </a:prstGeom>
          <a:ln w="19050" cap="rnd" cmpd="sng">
            <a:solidFill>
              <a:schemeClr val="bg1">
                <a:lumMod val="7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Rak 11"/>
          <p:cNvCxnSpPr/>
          <p:nvPr/>
        </p:nvCxnSpPr>
        <p:spPr>
          <a:xfrm>
            <a:off x="2136425" y="5419470"/>
            <a:ext cx="5575910" cy="0"/>
          </a:xfrm>
          <a:prstGeom prst="line">
            <a:avLst/>
          </a:prstGeom>
          <a:ln w="19050" cap="rnd" cmpd="sng">
            <a:solidFill>
              <a:schemeClr val="bg1">
                <a:lumMod val="7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10"/>
          <p:cNvCxnSpPr/>
          <p:nvPr/>
        </p:nvCxnSpPr>
        <p:spPr>
          <a:xfrm>
            <a:off x="2136425" y="5669070"/>
            <a:ext cx="5575910" cy="0"/>
          </a:xfrm>
          <a:prstGeom prst="line">
            <a:avLst/>
          </a:prstGeom>
          <a:ln w="19050" cap="rnd" cmpd="sng">
            <a:solidFill>
              <a:schemeClr val="bg1">
                <a:lumMod val="7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ak 11"/>
          <p:cNvCxnSpPr/>
          <p:nvPr/>
        </p:nvCxnSpPr>
        <p:spPr>
          <a:xfrm>
            <a:off x="2136425" y="5907609"/>
            <a:ext cx="5514950" cy="0"/>
          </a:xfrm>
          <a:prstGeom prst="line">
            <a:avLst/>
          </a:prstGeom>
          <a:ln w="19050" cap="rnd" cmpd="sng">
            <a:solidFill>
              <a:schemeClr val="bg1">
                <a:lumMod val="75000"/>
              </a:schemeClr>
            </a:solidFill>
            <a:prstDash val="sysDot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65"/>
          <p:cNvGrpSpPr/>
          <p:nvPr/>
        </p:nvGrpSpPr>
        <p:grpSpPr>
          <a:xfrm>
            <a:off x="3590052" y="5511988"/>
            <a:ext cx="1730842" cy="314164"/>
            <a:chOff x="2880438" y="5613433"/>
            <a:chExt cx="1730842" cy="314164"/>
          </a:xfrm>
        </p:grpSpPr>
        <p:sp>
          <p:nvSpPr>
            <p:cNvPr id="28" name="Ellips 28"/>
            <p:cNvSpPr/>
            <p:nvPr/>
          </p:nvSpPr>
          <p:spPr>
            <a:xfrm>
              <a:off x="2880438" y="5613433"/>
              <a:ext cx="314164" cy="314164"/>
            </a:xfrm>
            <a:prstGeom prst="ellipse">
              <a:avLst/>
            </a:prstGeom>
            <a:solidFill>
              <a:srgbClr val="D150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Ellips 28"/>
            <p:cNvSpPr/>
            <p:nvPr/>
          </p:nvSpPr>
          <p:spPr>
            <a:xfrm>
              <a:off x="3352450" y="5613433"/>
              <a:ext cx="314164" cy="314164"/>
            </a:xfrm>
            <a:prstGeom prst="ellipse">
              <a:avLst/>
            </a:prstGeom>
            <a:solidFill>
              <a:srgbClr val="D150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0" name="Ellips 28"/>
            <p:cNvSpPr/>
            <p:nvPr/>
          </p:nvSpPr>
          <p:spPr>
            <a:xfrm>
              <a:off x="3833977" y="5613433"/>
              <a:ext cx="314164" cy="314164"/>
            </a:xfrm>
            <a:prstGeom prst="ellipse">
              <a:avLst/>
            </a:prstGeom>
            <a:solidFill>
              <a:srgbClr val="D150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Ellips 30"/>
            <p:cNvSpPr/>
            <p:nvPr/>
          </p:nvSpPr>
          <p:spPr>
            <a:xfrm>
              <a:off x="4297116" y="5613433"/>
              <a:ext cx="314164" cy="314164"/>
            </a:xfrm>
            <a:prstGeom prst="ellipse">
              <a:avLst/>
            </a:prstGeom>
            <a:solidFill>
              <a:srgbClr val="D150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cxnSp>
        <p:nvCxnSpPr>
          <p:cNvPr id="32" name="Rak 7"/>
          <p:cNvCxnSpPr/>
          <p:nvPr/>
        </p:nvCxnSpPr>
        <p:spPr>
          <a:xfrm flipV="1">
            <a:off x="2129549" y="3747346"/>
            <a:ext cx="6534003" cy="998"/>
          </a:xfrm>
          <a:prstGeom prst="line">
            <a:avLst/>
          </a:prstGeom>
          <a:ln w="44450" cap="rnd" cmpd="sng">
            <a:solidFill>
              <a:srgbClr val="C44D64"/>
            </a:solidFill>
            <a:prstDash val="lgDash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ak 7"/>
          <p:cNvCxnSpPr/>
          <p:nvPr/>
        </p:nvCxnSpPr>
        <p:spPr>
          <a:xfrm flipV="1">
            <a:off x="2136425" y="4922591"/>
            <a:ext cx="6534003" cy="998"/>
          </a:xfrm>
          <a:prstGeom prst="line">
            <a:avLst/>
          </a:prstGeom>
          <a:ln w="44450" cap="rnd" cmpd="sng">
            <a:solidFill>
              <a:srgbClr val="C44D64"/>
            </a:solidFill>
            <a:prstDash val="lgDash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279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Teamet kan opprette egne spørsmål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606" y="2453149"/>
            <a:ext cx="3846123" cy="2598163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Teamlederen kan opprette spørsmål som passer teamets behov og tiltaksplan, etter innspill fra teammedlemmene.</a:t>
            </a:r>
            <a:endParaRPr lang="en-GB" dirty="0">
              <a:latin typeface="Arial"/>
              <a:cs typeface="Arial"/>
            </a:endParaRPr>
          </a:p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/>
              <a:t>Hvordan fungerer dette?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6695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&amp;franklys colours">
      <a:dk1>
        <a:srgbClr val="3F403F"/>
      </a:dk1>
      <a:lt1>
        <a:srgbClr val="FFFFFF"/>
      </a:lt1>
      <a:dk2>
        <a:srgbClr val="7F7F7F"/>
      </a:dk2>
      <a:lt2>
        <a:srgbClr val="A6A6A6"/>
      </a:lt2>
      <a:accent1>
        <a:srgbClr val="CF4B5E"/>
      </a:accent1>
      <a:accent2>
        <a:srgbClr val="DD709A"/>
      </a:accent2>
      <a:accent3>
        <a:srgbClr val="FFBA02"/>
      </a:accent3>
      <a:accent4>
        <a:srgbClr val="619DA8"/>
      </a:accent4>
      <a:accent5>
        <a:srgbClr val="519779"/>
      </a:accent5>
      <a:accent6>
        <a:srgbClr val="EE794D"/>
      </a:accent6>
      <a:hlink>
        <a:srgbClr val="7D7FA6"/>
      </a:hlink>
      <a:folHlink>
        <a:srgbClr val="CF4B5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8CCE9727807643895A7C7E6FC77118" ma:contentTypeVersion="13" ma:contentTypeDescription="Skapa ett nytt dokument." ma:contentTypeScope="" ma:versionID="c6fffa865f941ce980a1dc620edf25ab">
  <xsd:schema xmlns:xsd="http://www.w3.org/2001/XMLSchema" xmlns:xs="http://www.w3.org/2001/XMLSchema" xmlns:p="http://schemas.microsoft.com/office/2006/metadata/properties" xmlns:ns2="efa3ab27-2336-4aed-afaf-c8faa966bf7b" xmlns:ns3="fe9feb61-43a6-43d6-b98e-6da3bc60d895" targetNamespace="http://schemas.microsoft.com/office/2006/metadata/properties" ma:root="true" ma:fieldsID="23a8b108de74f004d1f7161f31328566" ns2:_="" ns3:_="">
    <xsd:import namespace="efa3ab27-2336-4aed-afaf-c8faa966bf7b"/>
    <xsd:import namespace="fe9feb61-43a6-43d6-b98e-6da3bc60d8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a3ab27-2336-4aed-afaf-c8faa966b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feb61-43a6-43d6-b98e-6da3bc60d89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86D605-2441-44F0-9A3A-A4AF98CDEC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5F1821-17DB-4CB6-A558-3DB700C7CB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0A4FD7A-D0E5-4E85-BB9A-72EE02292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a3ab27-2336-4aed-afaf-c8faa966bf7b"/>
    <ds:schemaRef ds:uri="fe9feb61-43a6-43d6-b98e-6da3bc60d8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824</Words>
  <Application>Microsoft Office PowerPoint</Application>
  <PresentationFormat>Widescreen</PresentationFormat>
  <Paragraphs>99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.AppleSystemUIFont</vt:lpstr>
      <vt:lpstr>Arial</vt:lpstr>
      <vt:lpstr>Avenir Black</vt:lpstr>
      <vt:lpstr>Avenir Book</vt:lpstr>
      <vt:lpstr>Avenir Heavy</vt:lpstr>
      <vt:lpstr>Calibri</vt:lpstr>
      <vt:lpstr>1_Office Theme</vt:lpstr>
      <vt:lpstr>PowerPoint Presentation</vt:lpstr>
      <vt:lpstr>Hvorfor gjør vi dette?</vt:lpstr>
      <vt:lpstr>Pulser som gir raske resultater, gjør det mulig å være fleksible og proaktiv </vt:lpstr>
      <vt:lpstr>Korte spørsmål på mobilen</vt:lpstr>
      <vt:lpstr>Resultater er tilgjengelig i app eller på nettsidene </vt:lpstr>
      <vt:lpstr>Svar via app eller email </vt:lpstr>
      <vt:lpstr>Du har alltid tilgang til dine egne resultater </vt:lpstr>
      <vt:lpstr>Spørsmål om bedriften kan kombineres med spørsmål om teamet</vt:lpstr>
      <vt:lpstr>Teamet kan opprette egne spørsmål</vt:lpstr>
      <vt:lpstr>Tre metoder for å gjøre innsikten om til tiltak </vt:lpstr>
      <vt:lpstr>Tre metoder for å gjøre innsikten om til tiltak</vt:lpstr>
      <vt:lpstr>Du vil alltid være anonym i &amp;frankly</vt:lpstr>
      <vt:lpstr>Kom i gang med &amp;frankly </vt:lpstr>
      <vt:lpstr>Standard knapper for å besvare spørsmål </vt:lpstr>
      <vt:lpstr>PowerPoint Presentation</vt:lpstr>
      <vt:lpstr>Making people smile, and companies thrive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eduardo@andfrankly.com</dc:creator>
  <cp:lastModifiedBy>Linda Björk</cp:lastModifiedBy>
  <cp:revision>309</cp:revision>
  <dcterms:created xsi:type="dcterms:W3CDTF">1601-01-01T00:00:00Z</dcterms:created>
  <dcterms:modified xsi:type="dcterms:W3CDTF">2023-06-22T09:19:55Z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0x010100C18CCE9727807643895A7C7E6FC77118</vt:lpwstr>
  </property>
</Properties>
</file>