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8" r:id="rId5"/>
    <p:sldId id="267" r:id="rId6"/>
    <p:sldId id="266" r:id="rId7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3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AD33F-5EF2-DCC0-1F81-A29811EB9C76}" v="1206" dt="2021-10-26T13:44:51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EEE01-F7AF-5344-93DD-EF1DDFBCD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38D26-7484-F94D-80F3-437659B92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0ACFF-AE76-424E-ABBB-47255392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5939C-4605-454D-9552-24CA6F18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C8987-A80F-2E43-854B-8A213046B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6633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9F493-80A7-FD4F-917B-6F2A1A7E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95565-15DD-EA46-B7C6-7DBF64D89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9D078-4C08-7F47-94B7-A603E3DF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46849-9F1E-9144-88AE-5E00CEC39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9300D-9FD9-E842-A80F-413EEDE7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8000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9C8363-9ABF-C64F-9583-69E69EE08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59858-46B6-2C45-AB24-74E758186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F19E-1101-6241-91F1-378F0834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04107-02EC-C046-BAD5-AB9D283A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7718A-C0D1-BF48-9721-2C55217E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8268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49106-EDE8-B544-8CD7-F0BB9A43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FE44C-0E5B-9444-8354-3E28B99E3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9B8A1-185C-E640-89CE-5E1E72B13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911C1-8262-0541-BA59-005F9B81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67271-31AC-AC4A-984F-9DDB80DA8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5571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9372-4520-9F4C-B429-1B5F6180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8C116-87C0-8645-98CA-18AB092CC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18C85-2280-614A-9B45-88A64285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9B962-6742-0C4B-A393-D83A8407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193E3-CCE5-1649-8C9C-A941F0F3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3691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B9139-7782-854F-8EEB-D3F8F2D7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6554-BA14-8747-81F8-AD3BBFAAC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579F1-5025-424A-BD82-D61D98566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6ACB0-5754-2C41-BD3E-40AA6059E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59CC9-7E82-1543-A256-8F5EFE4A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B9751-53D7-0741-8816-61B337DC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0247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0011-3375-0F48-AF77-CA08CE548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1EB7B-8755-9E49-B6F0-F065FC8BE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92A88-A507-1E48-B206-62933BE3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24B74-8A78-1349-AF30-B48EEFF9F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3305A1-825D-CF46-8F89-DEDD53173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2DB1A9-1E0E-194B-9D15-1200464B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98A66-E362-864F-A458-2EBFCDD2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D4758-FCCF-DB46-B75C-3AF8B536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7222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6C566-9D20-3E40-940B-B59EEFB1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BCDB0-E432-C942-924D-114EAAA0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8D1112-B5FB-6A4C-AD40-8125F934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16F01-C7DA-694D-BF9C-5450CDC2E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8837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EA56B-C3C5-4E4E-9776-2109FD90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81B57E-4F5A-4A40-B3C5-3E402C41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0CFE1-ED99-D041-9DC1-0CF5C75A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8114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8180-E719-9947-BDD2-B7D35D96C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81E8E-0266-794F-BE8D-2F7C5CD99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55D43-D224-7542-A83A-32C959F34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B5BC0-6902-404A-B975-3B3B4490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E40FD-F50D-E14E-9BB8-6DB3C030A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4AA84-0FDA-374C-B5B9-F9A634C1F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1918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239D4-A7B6-4742-9D4B-F7185760C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AFA2C-BA8C-D74F-81A9-A57E51207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93262-2B30-5649-9D49-4AA98E87C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0A154-A582-F447-94C3-C140879A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EA307-399B-2C4C-A041-AAB85DB7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95053-4BA7-F744-AE24-16505678D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6984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740ADC-6074-3D4E-85F4-95DC0D02E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CACAD-19C3-164A-BE6F-8DC4ACECC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20F8-515D-1F44-A684-12A03E4BA5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1A35-5FAC-EA48-9EBD-284C4C05E4CF}" type="datetimeFigureOut">
              <a:rPr lang="en-SE" smtClean="0"/>
              <a:t>1/5/22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C6F2F-C95E-5146-ADAF-B9724578B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13AAB-ABF4-3C48-ABC7-9538406A9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7DBDC-9841-7E4D-9B02-4BB60FDBE5D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2906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1E0E4A6-8D9E-994C-859D-95ADC120E882}"/>
              </a:ext>
            </a:extLst>
          </p:cNvPr>
          <p:cNvCxnSpPr>
            <a:cxnSpLocks/>
          </p:cNvCxnSpPr>
          <p:nvPr/>
        </p:nvCxnSpPr>
        <p:spPr>
          <a:xfrm>
            <a:off x="2717800" y="4576891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2DA8D7-5E4C-A647-B730-820DD57113C1}"/>
              </a:ext>
            </a:extLst>
          </p:cNvPr>
          <p:cNvCxnSpPr>
            <a:cxnSpLocks/>
          </p:cNvCxnSpPr>
          <p:nvPr/>
        </p:nvCxnSpPr>
        <p:spPr>
          <a:xfrm>
            <a:off x="2717800" y="6008296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B45E12-A5CB-5448-A5EC-B6393632CDE3}"/>
              </a:ext>
            </a:extLst>
          </p:cNvPr>
          <p:cNvCxnSpPr>
            <a:cxnSpLocks/>
          </p:cNvCxnSpPr>
          <p:nvPr/>
        </p:nvCxnSpPr>
        <p:spPr>
          <a:xfrm>
            <a:off x="2717800" y="3225963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blurry&#10;&#10;Description automatically generated">
            <a:extLst>
              <a:ext uri="{FF2B5EF4-FFF2-40B4-BE49-F238E27FC236}">
                <a16:creationId xmlns:a16="http://schemas.microsoft.com/office/drawing/2014/main" id="{A6198F7F-F04E-DA41-AF35-DA4C3B218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233" y="5656932"/>
            <a:ext cx="673656" cy="622621"/>
          </a:xfrm>
          <a:prstGeom prst="rect">
            <a:avLst/>
          </a:prstGeom>
        </p:spPr>
      </p:pic>
      <p:pic>
        <p:nvPicPr>
          <p:cNvPr id="20" name="Graphic 19" descr="Teacher with solid fill">
            <a:extLst>
              <a:ext uri="{FF2B5EF4-FFF2-40B4-BE49-F238E27FC236}">
                <a16:creationId xmlns:a16="http://schemas.microsoft.com/office/drawing/2014/main" id="{6648BF09-12CF-774C-82A6-7230D3DC47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5071" y="2624362"/>
            <a:ext cx="575280" cy="5752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198C2F-1F0E-5A48-9224-3389F93755D6}"/>
              </a:ext>
            </a:extLst>
          </p:cNvPr>
          <p:cNvSpPr txBox="1"/>
          <p:nvPr/>
        </p:nvSpPr>
        <p:spPr>
          <a:xfrm>
            <a:off x="298102" y="373722"/>
            <a:ext cx="96210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800" b="1" dirty="0">
                <a:latin typeface="Avenir Book" panose="02000503020000020003" pitchFamily="2" charset="0"/>
                <a:cs typeface="Arial" panose="020B0604020202020204" pitchFamily="34" charset="0"/>
              </a:rPr>
              <a:t>Engagement on the agenda! </a:t>
            </a:r>
          </a:p>
          <a:p>
            <a:r>
              <a:rPr lang="en-SE" dirty="0">
                <a:latin typeface="Avenir Book" panose="02000503020000020003" pitchFamily="2" charset="0"/>
                <a:cs typeface="Arial" panose="020B0604020202020204" pitchFamily="34" charset="0"/>
              </a:rPr>
              <a:t>A yearly set up with a clear purpose, pulse plan and time for discussions is our best practise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3B9CC0-4590-4C4C-B368-B550F3E09B26}"/>
              </a:ext>
            </a:extLst>
          </p:cNvPr>
          <p:cNvSpPr txBox="1"/>
          <p:nvPr/>
        </p:nvSpPr>
        <p:spPr>
          <a:xfrm>
            <a:off x="2622121" y="2212553"/>
            <a:ext cx="746814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SE" sz="1050" b="1" err="1">
                <a:latin typeface="Avenir Book"/>
                <a:cs typeface="Arial"/>
              </a:rPr>
              <a:t>Organisational</a:t>
            </a:r>
            <a:r>
              <a:rPr lang="en-SE" sz="1050" b="1" dirty="0">
                <a:latin typeface="Avenir Book"/>
                <a:cs typeface="Arial"/>
              </a:rPr>
              <a:t> level – &amp; Diagnose engagement drivers, </a:t>
            </a:r>
            <a:r>
              <a:rPr lang="en-SE" sz="1050" b="1" err="1">
                <a:latin typeface="Avenir Book"/>
                <a:cs typeface="Arial"/>
              </a:rPr>
              <a:t>eNPS</a:t>
            </a:r>
            <a:r>
              <a:rPr lang="en-SE" sz="1050" b="1" dirty="0">
                <a:latin typeface="Avenir Book"/>
                <a:cs typeface="Arial"/>
              </a:rPr>
              <a:t> (Quarterly) + </a:t>
            </a:r>
            <a:r>
              <a:rPr lang="en-SE" sz="1050" b="1">
                <a:latin typeface="Avenir Book"/>
                <a:cs typeface="Arial"/>
              </a:rPr>
              <a:t>Work environment (once/twice a year) </a:t>
            </a:r>
            <a:endParaRPr lang="en-SE" sz="1050" b="1">
              <a:latin typeface="Avenir Book" panose="02000503020000020003" pitchFamily="2" charset="0"/>
              <a:cs typeface="Arial" panose="020B0604020202020204" pitchFamily="34" charset="0"/>
            </a:endParaRPr>
          </a:p>
          <a:p>
            <a:r>
              <a:rPr lang="en-SE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Present close in time</a:t>
            </a:r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8003DA13-2DB8-AD49-A7ED-12039799B6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9180" y="2912095"/>
            <a:ext cx="536356" cy="556520"/>
          </a:xfrm>
          <a:prstGeom prst="rect">
            <a:avLst/>
          </a:prstGeom>
        </p:spPr>
      </p:pic>
      <p:pic>
        <p:nvPicPr>
          <p:cNvPr id="25" name="Picture 24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066E09AE-5063-404D-BA40-4C518D17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036" y="2929596"/>
            <a:ext cx="536356" cy="556520"/>
          </a:xfrm>
          <a:prstGeom prst="rect">
            <a:avLst/>
          </a:prstGeom>
        </p:spPr>
      </p:pic>
      <p:pic>
        <p:nvPicPr>
          <p:cNvPr id="26" name="Picture 25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1F4A76BC-57A1-9741-94C5-6F484A85E0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3231" y="2924783"/>
            <a:ext cx="536356" cy="556520"/>
          </a:xfrm>
          <a:prstGeom prst="rect">
            <a:avLst/>
          </a:prstGeom>
        </p:spPr>
      </p:pic>
      <p:pic>
        <p:nvPicPr>
          <p:cNvPr id="38" name="Picture 37" descr="A picture containing text&#10;&#10;Description automatically generated">
            <a:extLst>
              <a:ext uri="{FF2B5EF4-FFF2-40B4-BE49-F238E27FC236}">
                <a16:creationId xmlns:a16="http://schemas.microsoft.com/office/drawing/2014/main" id="{1314FF78-6B4C-2745-8468-508909CC5A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6691" y="2918991"/>
            <a:ext cx="576068" cy="559841"/>
          </a:xfrm>
          <a:prstGeom prst="rect">
            <a:avLst/>
          </a:prstGeom>
        </p:spPr>
      </p:pic>
      <p:pic>
        <p:nvPicPr>
          <p:cNvPr id="39" name="Picture 38" descr="A picture containing text&#10;&#10;Description automatically generated">
            <a:extLst>
              <a:ext uri="{FF2B5EF4-FFF2-40B4-BE49-F238E27FC236}">
                <a16:creationId xmlns:a16="http://schemas.microsoft.com/office/drawing/2014/main" id="{B6A9F51F-823D-AF48-A575-9C7964384F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5372" y="2924947"/>
            <a:ext cx="606812" cy="589719"/>
          </a:xfrm>
          <a:prstGeom prst="rect">
            <a:avLst/>
          </a:prstGeom>
        </p:spPr>
      </p:pic>
      <p:pic>
        <p:nvPicPr>
          <p:cNvPr id="41" name="Picture 40" descr="A picture containing person&#10;&#10;Description automatically generated">
            <a:extLst>
              <a:ext uri="{FF2B5EF4-FFF2-40B4-BE49-F238E27FC236}">
                <a16:creationId xmlns:a16="http://schemas.microsoft.com/office/drawing/2014/main" id="{C9218F55-C0AC-BE44-9AC7-909E8EFEE5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7830" y="2912634"/>
            <a:ext cx="575280" cy="55544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F2556A6-7BA2-5449-A80B-61688B4C96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74935" y="4283032"/>
            <a:ext cx="575280" cy="575280"/>
          </a:xfrm>
          <a:prstGeom prst="rect">
            <a:avLst/>
          </a:prstGeom>
        </p:spPr>
      </p:pic>
      <p:pic>
        <p:nvPicPr>
          <p:cNvPr id="48" name="Picture 47" descr="A close-up of a lighthouse&#10;&#10;Description automatically generated with medium confidence">
            <a:extLst>
              <a:ext uri="{FF2B5EF4-FFF2-40B4-BE49-F238E27FC236}">
                <a16:creationId xmlns:a16="http://schemas.microsoft.com/office/drawing/2014/main" id="{7974E128-B63E-8148-AD66-FA2BD4999D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74673" y="4264485"/>
            <a:ext cx="555166" cy="575280"/>
          </a:xfrm>
          <a:prstGeom prst="rect">
            <a:avLst/>
          </a:prstGeom>
        </p:spPr>
      </p:pic>
      <p:pic>
        <p:nvPicPr>
          <p:cNvPr id="49" name="Picture 48" descr="A close-up of a lighthouse&#10;&#10;Description automatically generated with medium confidence">
            <a:extLst>
              <a:ext uri="{FF2B5EF4-FFF2-40B4-BE49-F238E27FC236}">
                <a16:creationId xmlns:a16="http://schemas.microsoft.com/office/drawing/2014/main" id="{00C7270A-A5E6-3E42-87E1-2CF58C004A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9438" y="4258641"/>
            <a:ext cx="575280" cy="59612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C5584DD1-09C8-B94C-9E84-851D57F9B68B}"/>
              </a:ext>
            </a:extLst>
          </p:cNvPr>
          <p:cNvSpPr txBox="1"/>
          <p:nvPr/>
        </p:nvSpPr>
        <p:spPr>
          <a:xfrm>
            <a:off x="2627509" y="3748132"/>
            <a:ext cx="439832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Team level – Leave room to go in depth in suitable teams</a:t>
            </a:r>
          </a:p>
          <a:p>
            <a:r>
              <a:rPr lang="en-SE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Discuss incoming results close in time</a:t>
            </a:r>
          </a:p>
          <a:p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A22C00A-C07E-B949-8BCE-A9AE50310337}"/>
              </a:ext>
            </a:extLst>
          </p:cNvPr>
          <p:cNvSpPr txBox="1"/>
          <p:nvPr/>
        </p:nvSpPr>
        <p:spPr>
          <a:xfrm>
            <a:off x="2516044" y="5069012"/>
            <a:ext cx="43363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Stay relevant – Working remotely, Covid-19, Change-tracking</a:t>
            </a:r>
          </a:p>
          <a:p>
            <a:r>
              <a:rPr lang="en-SE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Adapt questions and frequency after your needs and your purpose</a:t>
            </a:r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1000BA6C-42C0-D74A-AF74-6D80471BE8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0844" y="4287154"/>
            <a:ext cx="575280" cy="575280"/>
          </a:xfrm>
          <a:prstGeom prst="rect">
            <a:avLst/>
          </a:prstGeom>
        </p:spPr>
      </p:pic>
      <p:pic>
        <p:nvPicPr>
          <p:cNvPr id="55" name="Picture 54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7DB5757C-8339-CF4D-BEC1-330BB5BED3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4036" y="5656932"/>
            <a:ext cx="626828" cy="622621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9FCABEF9-F811-2942-BAEF-EB491C6E9083}"/>
              </a:ext>
            </a:extLst>
          </p:cNvPr>
          <p:cNvSpPr txBox="1"/>
          <p:nvPr/>
        </p:nvSpPr>
        <p:spPr>
          <a:xfrm>
            <a:off x="431002" y="3017167"/>
            <a:ext cx="167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Quarterly engagement trends</a:t>
            </a:r>
            <a:endParaRPr lang="en-SE" dirty="0">
              <a:latin typeface="Avenir Book" panose="02000503020000020003" pitchFamily="2" charset="0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90378454-1962-C549-8716-5ECBD929AFBC}"/>
              </a:ext>
            </a:extLst>
          </p:cNvPr>
          <p:cNvSpPr/>
          <p:nvPr/>
        </p:nvSpPr>
        <p:spPr>
          <a:xfrm>
            <a:off x="382627" y="2958535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19BA777-13D3-8448-8BCC-3C587682258A}"/>
              </a:ext>
            </a:extLst>
          </p:cNvPr>
          <p:cNvSpPr txBox="1"/>
          <p:nvPr/>
        </p:nvSpPr>
        <p:spPr>
          <a:xfrm>
            <a:off x="431002" y="4339839"/>
            <a:ext cx="1756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Follow up and go </a:t>
            </a:r>
          </a:p>
          <a:p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in-depth</a:t>
            </a:r>
            <a:endParaRPr lang="en-SE" dirty="0">
              <a:latin typeface="Avenir Book" panose="02000503020000020003" pitchFamily="2" charset="0"/>
            </a:endParaRPr>
          </a:p>
        </p:txBody>
      </p:sp>
      <p:pic>
        <p:nvPicPr>
          <p:cNvPr id="66" name="Picture 65" descr="A picture containing text&#10;&#10;Description automatically generated">
            <a:extLst>
              <a:ext uri="{FF2B5EF4-FFF2-40B4-BE49-F238E27FC236}">
                <a16:creationId xmlns:a16="http://schemas.microsoft.com/office/drawing/2014/main" id="{A3C09003-96E3-9143-A4FD-0576AC43E1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02109" y="2912095"/>
            <a:ext cx="576068" cy="559841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3C28D74-E0C9-2C4C-B796-175F470E542F}"/>
              </a:ext>
            </a:extLst>
          </p:cNvPr>
          <p:cNvSpPr txBox="1"/>
          <p:nvPr/>
        </p:nvSpPr>
        <p:spPr>
          <a:xfrm>
            <a:off x="3503529" y="4255007"/>
            <a:ext cx="811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rial" panose="020B0604020202020204" pitchFamily="34" charset="0"/>
                <a:cs typeface="Arial" panose="020B0604020202020204" pitchFamily="34" charset="0"/>
              </a:rPr>
              <a:t>Team 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69C7C05-B0B2-E34A-8CA9-A9E91897FB47}"/>
              </a:ext>
            </a:extLst>
          </p:cNvPr>
          <p:cNvSpPr txBox="1"/>
          <p:nvPr/>
        </p:nvSpPr>
        <p:spPr>
          <a:xfrm>
            <a:off x="6431646" y="4267038"/>
            <a:ext cx="811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rial" panose="020B0604020202020204" pitchFamily="34" charset="0"/>
                <a:cs typeface="Arial" panose="020B0604020202020204" pitchFamily="34" charset="0"/>
              </a:rPr>
              <a:t>Team B</a:t>
            </a:r>
          </a:p>
        </p:txBody>
      </p:sp>
      <p:pic>
        <p:nvPicPr>
          <p:cNvPr id="73" name="Picture 72" descr="A close-up of a train track&#10;&#10;Description automatically generated with low confidence">
            <a:extLst>
              <a:ext uri="{FF2B5EF4-FFF2-40B4-BE49-F238E27FC236}">
                <a16:creationId xmlns:a16="http://schemas.microsoft.com/office/drawing/2014/main" id="{3A209A94-C8A1-BD46-A9E8-BF7FE38BA0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22394" y="5662772"/>
            <a:ext cx="644545" cy="622621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CE631D42-9431-F64E-B182-6163874D0EE6}"/>
              </a:ext>
            </a:extLst>
          </p:cNvPr>
          <p:cNvSpPr txBox="1"/>
          <p:nvPr/>
        </p:nvSpPr>
        <p:spPr>
          <a:xfrm>
            <a:off x="452465" y="5777464"/>
            <a:ext cx="1756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Stay relevant and adaptive</a:t>
            </a:r>
            <a:endParaRPr lang="en-SE" dirty="0">
              <a:latin typeface="Avenir Book" panose="02000503020000020003" pitchFamily="2" charset="0"/>
            </a:endParaRPr>
          </a:p>
        </p:txBody>
      </p:sp>
      <p:pic>
        <p:nvPicPr>
          <p:cNvPr id="79" name="Graphic 78" descr="Teacher with solid fill">
            <a:extLst>
              <a:ext uri="{FF2B5EF4-FFF2-40B4-BE49-F238E27FC236}">
                <a16:creationId xmlns:a16="http://schemas.microsoft.com/office/drawing/2014/main" id="{8E233104-6391-BE48-99CD-01881660BB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84502" y="2618110"/>
            <a:ext cx="575280" cy="575280"/>
          </a:xfrm>
          <a:prstGeom prst="rect">
            <a:avLst/>
          </a:prstGeom>
        </p:spPr>
      </p:pic>
      <p:pic>
        <p:nvPicPr>
          <p:cNvPr id="81" name="Graphic 80" descr="Speech with solid fill">
            <a:extLst>
              <a:ext uri="{FF2B5EF4-FFF2-40B4-BE49-F238E27FC236}">
                <a16:creationId xmlns:a16="http://schemas.microsoft.com/office/drawing/2014/main" id="{74760FB5-3C49-1A47-B2F1-FB2C6E04F36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67830" y="3825067"/>
            <a:ext cx="575280" cy="575280"/>
          </a:xfrm>
          <a:prstGeom prst="rect">
            <a:avLst/>
          </a:prstGeom>
        </p:spPr>
      </p:pic>
      <p:pic>
        <p:nvPicPr>
          <p:cNvPr id="82" name="Graphic 81" descr="Speech with solid fill">
            <a:extLst>
              <a:ext uri="{FF2B5EF4-FFF2-40B4-BE49-F238E27FC236}">
                <a16:creationId xmlns:a16="http://schemas.microsoft.com/office/drawing/2014/main" id="{624CE8E1-85C8-DF41-A653-9DE508C5F7B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72695" y="3827516"/>
            <a:ext cx="575280" cy="575280"/>
          </a:xfrm>
          <a:prstGeom prst="rect">
            <a:avLst/>
          </a:prstGeom>
        </p:spPr>
      </p:pic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D08A6803-8860-034F-96B5-6EFBCD5A0FD8}"/>
              </a:ext>
            </a:extLst>
          </p:cNvPr>
          <p:cNvGraphicFramePr>
            <a:graphicFrameLocks noGrp="1"/>
          </p:cNvGraphicFramePr>
          <p:nvPr/>
        </p:nvGraphicFramePr>
        <p:xfrm>
          <a:off x="2208810" y="1514275"/>
          <a:ext cx="9203376" cy="428129"/>
        </p:xfrm>
        <a:graphic>
          <a:graphicData uri="http://schemas.openxmlformats.org/drawingml/2006/table">
            <a:tbl>
              <a:tblPr firstRow="1" bandRow="1">
                <a:effectLst>
                  <a:reflection stA="0" endPos="65000" dist="50800" dir="5400000" sy="-100000" algn="bl" rotWithShape="0"/>
                </a:effectLst>
                <a:tableStyleId>{5C22544A-7EE6-4342-B048-85BDC9FD1C3A}</a:tableStyleId>
              </a:tblPr>
              <a:tblGrid>
                <a:gridCol w="766948">
                  <a:extLst>
                    <a:ext uri="{9D8B030D-6E8A-4147-A177-3AD203B41FA5}">
                      <a16:colId xmlns:a16="http://schemas.microsoft.com/office/drawing/2014/main" val="59265689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462129727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366785348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2911976498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542293559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02587412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07972132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075370167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950074973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45876033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614652546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957779246"/>
                    </a:ext>
                  </a:extLst>
                </a:gridCol>
              </a:tblGrid>
              <a:tr h="428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Maj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 err="1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Oct</a:t>
                      </a:r>
                      <a:endParaRPr lang="sv-SE" sz="1400" b="1" dirty="0">
                        <a:latin typeface="Avenir Book" panose="02000503020000020003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Dec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772461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E4B48D14-D730-0442-BEB1-92D63F3692DD}"/>
              </a:ext>
            </a:extLst>
          </p:cNvPr>
          <p:cNvSpPr/>
          <p:nvPr/>
        </p:nvSpPr>
        <p:spPr>
          <a:xfrm>
            <a:off x="382627" y="4243304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52629EA6-6823-684B-87FD-181597D1FB8B}"/>
              </a:ext>
            </a:extLst>
          </p:cNvPr>
          <p:cNvSpPr/>
          <p:nvPr/>
        </p:nvSpPr>
        <p:spPr>
          <a:xfrm>
            <a:off x="396423" y="5709038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7" name="Picture 26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499A3B0F-B3E0-9A4F-A946-B87A86382B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8053" y="2924947"/>
            <a:ext cx="536356" cy="55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7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1E0E4A6-8D9E-994C-859D-95ADC120E882}"/>
              </a:ext>
            </a:extLst>
          </p:cNvPr>
          <p:cNvCxnSpPr>
            <a:cxnSpLocks/>
          </p:cNvCxnSpPr>
          <p:nvPr/>
        </p:nvCxnSpPr>
        <p:spPr>
          <a:xfrm>
            <a:off x="2717800" y="4576891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2DA8D7-5E4C-A647-B730-820DD57113C1}"/>
              </a:ext>
            </a:extLst>
          </p:cNvPr>
          <p:cNvCxnSpPr>
            <a:cxnSpLocks/>
          </p:cNvCxnSpPr>
          <p:nvPr/>
        </p:nvCxnSpPr>
        <p:spPr>
          <a:xfrm>
            <a:off x="2717800" y="6008296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B45E12-A5CB-5448-A5EC-B6393632CDE3}"/>
              </a:ext>
            </a:extLst>
          </p:cNvPr>
          <p:cNvCxnSpPr>
            <a:cxnSpLocks/>
          </p:cNvCxnSpPr>
          <p:nvPr/>
        </p:nvCxnSpPr>
        <p:spPr>
          <a:xfrm>
            <a:off x="2717800" y="3225963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blurry&#10;&#10;Description automatically generated">
            <a:extLst>
              <a:ext uri="{FF2B5EF4-FFF2-40B4-BE49-F238E27FC236}">
                <a16:creationId xmlns:a16="http://schemas.microsoft.com/office/drawing/2014/main" id="{A6198F7F-F04E-DA41-AF35-DA4C3B218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233" y="5656932"/>
            <a:ext cx="673656" cy="622621"/>
          </a:xfrm>
          <a:prstGeom prst="rect">
            <a:avLst/>
          </a:prstGeom>
        </p:spPr>
      </p:pic>
      <p:pic>
        <p:nvPicPr>
          <p:cNvPr id="20" name="Graphic 19" descr="Teacher with solid fill">
            <a:extLst>
              <a:ext uri="{FF2B5EF4-FFF2-40B4-BE49-F238E27FC236}">
                <a16:creationId xmlns:a16="http://schemas.microsoft.com/office/drawing/2014/main" id="{6648BF09-12CF-774C-82A6-7230D3DC47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5071" y="2624362"/>
            <a:ext cx="575280" cy="5752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198C2F-1F0E-5A48-9224-3389F93755D6}"/>
              </a:ext>
            </a:extLst>
          </p:cNvPr>
          <p:cNvSpPr txBox="1"/>
          <p:nvPr/>
        </p:nvSpPr>
        <p:spPr>
          <a:xfrm>
            <a:off x="298102" y="373722"/>
            <a:ext cx="9621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800" b="1" dirty="0">
                <a:latin typeface="Avenir Book" panose="02000503020000020003" pitchFamily="2" charset="0"/>
                <a:cs typeface="Arial" panose="020B0604020202020204" pitchFamily="34" charset="0"/>
              </a:rPr>
              <a:t>Engagemang på agendan! </a:t>
            </a:r>
          </a:p>
          <a:p>
            <a:r>
              <a:rPr lang="en-SE" dirty="0">
                <a:latin typeface="Avenir Book" panose="02000503020000020003" pitchFamily="2" charset="0"/>
                <a:cs typeface="Arial" panose="020B0604020202020204" pitchFamily="34" charset="0"/>
              </a:rPr>
              <a:t>Vi rekommenderar ett årshjul med ett tydligt syfte, en flexibel pulsplan och utrymme för diskussion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3B9CC0-4590-4C4C-B368-B550F3E09B26}"/>
              </a:ext>
            </a:extLst>
          </p:cNvPr>
          <p:cNvSpPr txBox="1"/>
          <p:nvPr/>
        </p:nvSpPr>
        <p:spPr>
          <a:xfrm>
            <a:off x="2622121" y="2212553"/>
            <a:ext cx="746814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Organisationsnivå – &amp; Diagnos Engagemangspuls, eNPS (Kvartalsvis) + Arbetsmiljö (en/två ggr per år) </a:t>
            </a:r>
          </a:p>
          <a:p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Presentera i närtid</a:t>
            </a:r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8" name="Picture 7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8003DA13-2DB8-AD49-A7ED-12039799B6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9180" y="2912095"/>
            <a:ext cx="536356" cy="556520"/>
          </a:xfrm>
          <a:prstGeom prst="rect">
            <a:avLst/>
          </a:prstGeom>
        </p:spPr>
      </p:pic>
      <p:pic>
        <p:nvPicPr>
          <p:cNvPr id="25" name="Picture 24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066E09AE-5063-404D-BA40-4C518D17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036" y="2929596"/>
            <a:ext cx="536356" cy="556520"/>
          </a:xfrm>
          <a:prstGeom prst="rect">
            <a:avLst/>
          </a:prstGeom>
        </p:spPr>
      </p:pic>
      <p:pic>
        <p:nvPicPr>
          <p:cNvPr id="26" name="Picture 25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1F4A76BC-57A1-9741-94C5-6F484A85E0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3231" y="2924783"/>
            <a:ext cx="536356" cy="556520"/>
          </a:xfrm>
          <a:prstGeom prst="rect">
            <a:avLst/>
          </a:prstGeom>
        </p:spPr>
      </p:pic>
      <p:pic>
        <p:nvPicPr>
          <p:cNvPr id="38" name="Picture 37" descr="A picture containing text&#10;&#10;Description automatically generated">
            <a:extLst>
              <a:ext uri="{FF2B5EF4-FFF2-40B4-BE49-F238E27FC236}">
                <a16:creationId xmlns:a16="http://schemas.microsoft.com/office/drawing/2014/main" id="{1314FF78-6B4C-2745-8468-508909CC5A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6691" y="2918991"/>
            <a:ext cx="576068" cy="559841"/>
          </a:xfrm>
          <a:prstGeom prst="rect">
            <a:avLst/>
          </a:prstGeom>
        </p:spPr>
      </p:pic>
      <p:pic>
        <p:nvPicPr>
          <p:cNvPr id="39" name="Picture 38" descr="A picture containing text&#10;&#10;Description automatically generated">
            <a:extLst>
              <a:ext uri="{FF2B5EF4-FFF2-40B4-BE49-F238E27FC236}">
                <a16:creationId xmlns:a16="http://schemas.microsoft.com/office/drawing/2014/main" id="{B6A9F51F-823D-AF48-A575-9C7964384F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5372" y="2924947"/>
            <a:ext cx="606812" cy="589719"/>
          </a:xfrm>
          <a:prstGeom prst="rect">
            <a:avLst/>
          </a:prstGeom>
        </p:spPr>
      </p:pic>
      <p:pic>
        <p:nvPicPr>
          <p:cNvPr id="41" name="Picture 40" descr="A picture containing person&#10;&#10;Description automatically generated">
            <a:extLst>
              <a:ext uri="{FF2B5EF4-FFF2-40B4-BE49-F238E27FC236}">
                <a16:creationId xmlns:a16="http://schemas.microsoft.com/office/drawing/2014/main" id="{C9218F55-C0AC-BE44-9AC7-909E8EFEE5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7830" y="2912634"/>
            <a:ext cx="575280" cy="55544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F2556A6-7BA2-5449-A80B-61688B4C96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74935" y="4283032"/>
            <a:ext cx="575280" cy="575280"/>
          </a:xfrm>
          <a:prstGeom prst="rect">
            <a:avLst/>
          </a:prstGeom>
        </p:spPr>
      </p:pic>
      <p:pic>
        <p:nvPicPr>
          <p:cNvPr id="48" name="Picture 47" descr="A close-up of a lighthouse&#10;&#10;Description automatically generated with medium confidence">
            <a:extLst>
              <a:ext uri="{FF2B5EF4-FFF2-40B4-BE49-F238E27FC236}">
                <a16:creationId xmlns:a16="http://schemas.microsoft.com/office/drawing/2014/main" id="{7974E128-B63E-8148-AD66-FA2BD4999D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74673" y="4264485"/>
            <a:ext cx="555166" cy="575280"/>
          </a:xfrm>
          <a:prstGeom prst="rect">
            <a:avLst/>
          </a:prstGeom>
        </p:spPr>
      </p:pic>
      <p:pic>
        <p:nvPicPr>
          <p:cNvPr id="49" name="Picture 48" descr="A close-up of a lighthouse&#10;&#10;Description automatically generated with medium confidence">
            <a:extLst>
              <a:ext uri="{FF2B5EF4-FFF2-40B4-BE49-F238E27FC236}">
                <a16:creationId xmlns:a16="http://schemas.microsoft.com/office/drawing/2014/main" id="{00C7270A-A5E6-3E42-87E1-2CF58C004A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9438" y="4258641"/>
            <a:ext cx="575280" cy="59612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C5584DD1-09C8-B94C-9E84-851D57F9B68B}"/>
              </a:ext>
            </a:extLst>
          </p:cNvPr>
          <p:cNvSpPr txBox="1"/>
          <p:nvPr/>
        </p:nvSpPr>
        <p:spPr>
          <a:xfrm>
            <a:off x="2627509" y="3748132"/>
            <a:ext cx="439832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Team nivå – Lämna utrymme till fördjupande pulsar </a:t>
            </a:r>
            <a:r>
              <a:rPr lang="en-GB" sz="1050" b="1" dirty="0">
                <a:latin typeface="Avenir Book" panose="02000503020000020003" pitchFamily="2" charset="0"/>
                <a:cs typeface="Arial" panose="020B0604020202020204" pitchFamily="34" charset="0"/>
              </a:rPr>
              <a:t>i</a:t>
            </a:r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 specifika grupper </a:t>
            </a:r>
          </a:p>
          <a:p>
            <a:r>
              <a:rPr lang="en-SE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Diskutera resultaten </a:t>
            </a:r>
            <a:r>
              <a:rPr lang="en-GB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I</a:t>
            </a:r>
            <a:r>
              <a:rPr lang="en-SE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närtid</a:t>
            </a:r>
          </a:p>
          <a:p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A22C00A-C07E-B949-8BCE-A9AE50310337}"/>
              </a:ext>
            </a:extLst>
          </p:cNvPr>
          <p:cNvSpPr txBox="1"/>
          <p:nvPr/>
        </p:nvSpPr>
        <p:spPr>
          <a:xfrm>
            <a:off x="2516044" y="5069012"/>
            <a:ext cx="43363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venir Book" panose="02000503020000020003" pitchFamily="2" charset="0"/>
                <a:cs typeface="Arial" panose="020B0604020202020204" pitchFamily="34" charset="0"/>
              </a:rPr>
              <a:t>Var relevant– Samarbeta på distans, Corona, Förändringsarbete </a:t>
            </a:r>
            <a:r>
              <a:rPr lang="en-SE" sz="1050" b="1" dirty="0">
                <a:solidFill>
                  <a:srgbClr val="D13558"/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Anpassa frågor och frekvens efter syfte och behov</a:t>
            </a:r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1000BA6C-42C0-D74A-AF74-6D80471BE8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0844" y="4287154"/>
            <a:ext cx="575280" cy="575280"/>
          </a:xfrm>
          <a:prstGeom prst="rect">
            <a:avLst/>
          </a:prstGeom>
        </p:spPr>
      </p:pic>
      <p:pic>
        <p:nvPicPr>
          <p:cNvPr id="55" name="Picture 54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7DB5757C-8339-CF4D-BEC1-330BB5BED3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4036" y="5656932"/>
            <a:ext cx="626828" cy="622621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9FCABEF9-F811-2942-BAEF-EB491C6E9083}"/>
              </a:ext>
            </a:extLst>
          </p:cNvPr>
          <p:cNvSpPr txBox="1"/>
          <p:nvPr/>
        </p:nvSpPr>
        <p:spPr>
          <a:xfrm>
            <a:off x="382627" y="3006412"/>
            <a:ext cx="167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Kvartalsvisa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</a:p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engagemangstrender</a:t>
            </a:r>
            <a:endParaRPr lang="en-SE" dirty="0">
              <a:latin typeface="Avenir Book" panose="02000503020000020003" pitchFamily="2" charset="0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90378454-1962-C549-8716-5ECBD929AFBC}"/>
              </a:ext>
            </a:extLst>
          </p:cNvPr>
          <p:cNvSpPr/>
          <p:nvPr/>
        </p:nvSpPr>
        <p:spPr>
          <a:xfrm>
            <a:off x="382627" y="2958535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19BA777-13D3-8448-8BCC-3C587682258A}"/>
              </a:ext>
            </a:extLst>
          </p:cNvPr>
          <p:cNvSpPr txBox="1"/>
          <p:nvPr/>
        </p:nvSpPr>
        <p:spPr>
          <a:xfrm>
            <a:off x="382627" y="4369849"/>
            <a:ext cx="1756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Följ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upp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och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fördjupa</a:t>
            </a:r>
            <a:endParaRPr lang="en-SE" dirty="0">
              <a:latin typeface="Avenir Book" panose="02000503020000020003" pitchFamily="2" charset="0"/>
            </a:endParaRPr>
          </a:p>
        </p:txBody>
      </p:sp>
      <p:pic>
        <p:nvPicPr>
          <p:cNvPr id="66" name="Picture 65" descr="A picture containing text&#10;&#10;Description automatically generated">
            <a:extLst>
              <a:ext uri="{FF2B5EF4-FFF2-40B4-BE49-F238E27FC236}">
                <a16:creationId xmlns:a16="http://schemas.microsoft.com/office/drawing/2014/main" id="{A3C09003-96E3-9143-A4FD-0576AC43E1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02109" y="2912095"/>
            <a:ext cx="576068" cy="559841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3C28D74-E0C9-2C4C-B796-175F470E542F}"/>
              </a:ext>
            </a:extLst>
          </p:cNvPr>
          <p:cNvSpPr txBox="1"/>
          <p:nvPr/>
        </p:nvSpPr>
        <p:spPr>
          <a:xfrm>
            <a:off x="3503529" y="4255007"/>
            <a:ext cx="811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rial" panose="020B0604020202020204" pitchFamily="34" charset="0"/>
                <a:cs typeface="Arial" panose="020B0604020202020204" pitchFamily="34" charset="0"/>
              </a:rPr>
              <a:t>Team 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69C7C05-B0B2-E34A-8CA9-A9E91897FB47}"/>
              </a:ext>
            </a:extLst>
          </p:cNvPr>
          <p:cNvSpPr txBox="1"/>
          <p:nvPr/>
        </p:nvSpPr>
        <p:spPr>
          <a:xfrm>
            <a:off x="6431646" y="4267038"/>
            <a:ext cx="811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rial" panose="020B0604020202020204" pitchFamily="34" charset="0"/>
                <a:cs typeface="Arial" panose="020B0604020202020204" pitchFamily="34" charset="0"/>
              </a:rPr>
              <a:t>Team B</a:t>
            </a:r>
          </a:p>
        </p:txBody>
      </p:sp>
      <p:pic>
        <p:nvPicPr>
          <p:cNvPr id="73" name="Picture 72" descr="A close-up of a train track&#10;&#10;Description automatically generated with low confidence">
            <a:extLst>
              <a:ext uri="{FF2B5EF4-FFF2-40B4-BE49-F238E27FC236}">
                <a16:creationId xmlns:a16="http://schemas.microsoft.com/office/drawing/2014/main" id="{3A209A94-C8A1-BD46-A9E8-BF7FE38BA0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22394" y="5662772"/>
            <a:ext cx="644545" cy="622621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CE631D42-9431-F64E-B182-6163874D0EE6}"/>
              </a:ext>
            </a:extLst>
          </p:cNvPr>
          <p:cNvSpPr txBox="1"/>
          <p:nvPr/>
        </p:nvSpPr>
        <p:spPr>
          <a:xfrm>
            <a:off x="452465" y="5777464"/>
            <a:ext cx="1756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Var relevant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och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anpassa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 panose="02000503020000020003" pitchFamily="2" charset="0"/>
                <a:cs typeface="Arial" panose="020B0604020202020204" pitchFamily="34" charset="0"/>
              </a:rPr>
              <a:t>frekvensen</a:t>
            </a:r>
            <a:endParaRPr lang="en-SE" dirty="0">
              <a:latin typeface="Avenir Book" panose="02000503020000020003" pitchFamily="2" charset="0"/>
            </a:endParaRPr>
          </a:p>
        </p:txBody>
      </p:sp>
      <p:pic>
        <p:nvPicPr>
          <p:cNvPr id="79" name="Graphic 78" descr="Teacher with solid fill">
            <a:extLst>
              <a:ext uri="{FF2B5EF4-FFF2-40B4-BE49-F238E27FC236}">
                <a16:creationId xmlns:a16="http://schemas.microsoft.com/office/drawing/2014/main" id="{8E233104-6391-BE48-99CD-01881660BB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84502" y="2618110"/>
            <a:ext cx="575280" cy="575280"/>
          </a:xfrm>
          <a:prstGeom prst="rect">
            <a:avLst/>
          </a:prstGeom>
        </p:spPr>
      </p:pic>
      <p:pic>
        <p:nvPicPr>
          <p:cNvPr id="81" name="Graphic 80" descr="Speech with solid fill">
            <a:extLst>
              <a:ext uri="{FF2B5EF4-FFF2-40B4-BE49-F238E27FC236}">
                <a16:creationId xmlns:a16="http://schemas.microsoft.com/office/drawing/2014/main" id="{74760FB5-3C49-1A47-B2F1-FB2C6E04F36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67830" y="3825067"/>
            <a:ext cx="575280" cy="575280"/>
          </a:xfrm>
          <a:prstGeom prst="rect">
            <a:avLst/>
          </a:prstGeom>
        </p:spPr>
      </p:pic>
      <p:pic>
        <p:nvPicPr>
          <p:cNvPr id="82" name="Graphic 81" descr="Speech with solid fill">
            <a:extLst>
              <a:ext uri="{FF2B5EF4-FFF2-40B4-BE49-F238E27FC236}">
                <a16:creationId xmlns:a16="http://schemas.microsoft.com/office/drawing/2014/main" id="{624CE8E1-85C8-DF41-A653-9DE508C5F7B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72695" y="3827516"/>
            <a:ext cx="575280" cy="575280"/>
          </a:xfrm>
          <a:prstGeom prst="rect">
            <a:avLst/>
          </a:prstGeom>
        </p:spPr>
      </p:pic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D08A6803-8860-034F-96B5-6EFBCD5A0FD8}"/>
              </a:ext>
            </a:extLst>
          </p:cNvPr>
          <p:cNvGraphicFramePr>
            <a:graphicFrameLocks noGrp="1"/>
          </p:cNvGraphicFramePr>
          <p:nvPr/>
        </p:nvGraphicFramePr>
        <p:xfrm>
          <a:off x="2208810" y="1514275"/>
          <a:ext cx="9203376" cy="428129"/>
        </p:xfrm>
        <a:graphic>
          <a:graphicData uri="http://schemas.openxmlformats.org/drawingml/2006/table">
            <a:tbl>
              <a:tblPr firstRow="1" bandRow="1">
                <a:effectLst>
                  <a:reflection stA="0" endPos="65000" dist="50800" dir="5400000" sy="-100000" algn="bl" rotWithShape="0"/>
                </a:effectLst>
                <a:tableStyleId>{5C22544A-7EE6-4342-B048-85BDC9FD1C3A}</a:tableStyleId>
              </a:tblPr>
              <a:tblGrid>
                <a:gridCol w="766948">
                  <a:extLst>
                    <a:ext uri="{9D8B030D-6E8A-4147-A177-3AD203B41FA5}">
                      <a16:colId xmlns:a16="http://schemas.microsoft.com/office/drawing/2014/main" val="59265689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462129727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366785348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2911976498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542293559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02587412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07972132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075370167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950074973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45876033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614652546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957779246"/>
                    </a:ext>
                  </a:extLst>
                </a:gridCol>
              </a:tblGrid>
              <a:tr h="428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Maj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 err="1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Oct</a:t>
                      </a:r>
                      <a:endParaRPr lang="sv-SE" sz="1400" b="1" dirty="0">
                        <a:latin typeface="Avenir Book" panose="02000503020000020003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Dec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772461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E4B48D14-D730-0442-BEB1-92D63F3692DD}"/>
              </a:ext>
            </a:extLst>
          </p:cNvPr>
          <p:cNvSpPr/>
          <p:nvPr/>
        </p:nvSpPr>
        <p:spPr>
          <a:xfrm>
            <a:off x="382627" y="4243304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52629EA6-6823-684B-87FD-181597D1FB8B}"/>
              </a:ext>
            </a:extLst>
          </p:cNvPr>
          <p:cNvSpPr/>
          <p:nvPr/>
        </p:nvSpPr>
        <p:spPr>
          <a:xfrm>
            <a:off x="396423" y="5709038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7" name="Picture 26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499A3B0F-B3E0-9A4F-A946-B87A86382B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8053" y="2924947"/>
            <a:ext cx="536356" cy="55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24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1E0E4A6-8D9E-994C-859D-95ADC120E882}"/>
              </a:ext>
            </a:extLst>
          </p:cNvPr>
          <p:cNvCxnSpPr>
            <a:cxnSpLocks/>
          </p:cNvCxnSpPr>
          <p:nvPr/>
        </p:nvCxnSpPr>
        <p:spPr>
          <a:xfrm>
            <a:off x="2717800" y="4576891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2DA8D7-5E4C-A647-B730-820DD57113C1}"/>
              </a:ext>
            </a:extLst>
          </p:cNvPr>
          <p:cNvCxnSpPr>
            <a:cxnSpLocks/>
          </p:cNvCxnSpPr>
          <p:nvPr/>
        </p:nvCxnSpPr>
        <p:spPr>
          <a:xfrm>
            <a:off x="2717800" y="6008296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B45E12-A5CB-5448-A5EC-B6393632CDE3}"/>
              </a:ext>
            </a:extLst>
          </p:cNvPr>
          <p:cNvCxnSpPr>
            <a:cxnSpLocks/>
          </p:cNvCxnSpPr>
          <p:nvPr/>
        </p:nvCxnSpPr>
        <p:spPr>
          <a:xfrm>
            <a:off x="2717800" y="3225963"/>
            <a:ext cx="8573698" cy="0"/>
          </a:xfrm>
          <a:prstGeom prst="line">
            <a:avLst/>
          </a:prstGeom>
          <a:ln w="19050">
            <a:solidFill>
              <a:srgbClr val="D135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blurry&#10;&#10;Description automatically generated">
            <a:extLst>
              <a:ext uri="{FF2B5EF4-FFF2-40B4-BE49-F238E27FC236}">
                <a16:creationId xmlns:a16="http://schemas.microsoft.com/office/drawing/2014/main" id="{A6198F7F-F04E-DA41-AF35-DA4C3B218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233" y="5656932"/>
            <a:ext cx="673656" cy="622621"/>
          </a:xfrm>
          <a:prstGeom prst="rect">
            <a:avLst/>
          </a:prstGeom>
        </p:spPr>
      </p:pic>
      <p:pic>
        <p:nvPicPr>
          <p:cNvPr id="20" name="Graphic 19" descr="Teacher with solid fill">
            <a:extLst>
              <a:ext uri="{FF2B5EF4-FFF2-40B4-BE49-F238E27FC236}">
                <a16:creationId xmlns:a16="http://schemas.microsoft.com/office/drawing/2014/main" id="{6648BF09-12CF-774C-82A6-7230D3DC47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5071" y="2624362"/>
            <a:ext cx="575280" cy="5752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198C2F-1F0E-5A48-9224-3389F93755D6}"/>
              </a:ext>
            </a:extLst>
          </p:cNvPr>
          <p:cNvSpPr txBox="1"/>
          <p:nvPr/>
        </p:nvSpPr>
        <p:spPr>
          <a:xfrm>
            <a:off x="298102" y="373722"/>
            <a:ext cx="9621078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SE" sz="2800" b="1" dirty="0" err="1">
                <a:latin typeface="Avenir Book"/>
                <a:cs typeface="Arial"/>
              </a:rPr>
              <a:t>Engasjement</a:t>
            </a:r>
            <a:r>
              <a:rPr lang="en-SE" sz="2800" b="1" dirty="0">
                <a:latin typeface="Avenir Book"/>
                <a:cs typeface="Arial"/>
              </a:rPr>
              <a:t> </a:t>
            </a:r>
            <a:r>
              <a:rPr lang="en-SE" sz="2800" b="1" dirty="0" err="1">
                <a:latin typeface="Avenir Book"/>
                <a:cs typeface="Arial"/>
              </a:rPr>
              <a:t>på</a:t>
            </a:r>
            <a:r>
              <a:rPr lang="en-SE" sz="2800" b="1" dirty="0">
                <a:latin typeface="Avenir Book"/>
                <a:cs typeface="Arial"/>
              </a:rPr>
              <a:t> </a:t>
            </a:r>
            <a:r>
              <a:rPr lang="en-SE" sz="2800" b="1" dirty="0" err="1">
                <a:latin typeface="Avenir Book"/>
                <a:cs typeface="Arial"/>
              </a:rPr>
              <a:t>agendaen</a:t>
            </a:r>
            <a:r>
              <a:rPr lang="en-SE" sz="2800" b="1" dirty="0">
                <a:latin typeface="Avenir Book"/>
                <a:cs typeface="Arial"/>
              </a:rPr>
              <a:t>! </a:t>
            </a:r>
            <a:endParaRPr lang="en-SE" sz="2800" b="1" dirty="0">
              <a:latin typeface="Avenir Book" panose="02000503020000020003" pitchFamily="2" charset="0"/>
              <a:cs typeface="Arial" panose="020B0604020202020204" pitchFamily="34" charset="0"/>
            </a:endParaRPr>
          </a:p>
          <a:p>
            <a:r>
              <a:rPr lang="en-SE" dirty="0">
                <a:latin typeface="Avenir Book"/>
                <a:cs typeface="Arial"/>
              </a:rPr>
              <a:t>Vi </a:t>
            </a:r>
            <a:r>
              <a:rPr lang="en-SE" dirty="0" err="1">
                <a:latin typeface="Avenir Book"/>
                <a:cs typeface="Arial"/>
              </a:rPr>
              <a:t>anbefaler</a:t>
            </a:r>
            <a:r>
              <a:rPr lang="en-SE" dirty="0">
                <a:latin typeface="Avenir Book"/>
                <a:cs typeface="Arial"/>
              </a:rPr>
              <a:t> å </a:t>
            </a:r>
            <a:r>
              <a:rPr lang="en-SE" dirty="0" err="1">
                <a:latin typeface="Avenir Book"/>
                <a:cs typeface="Arial"/>
              </a:rPr>
              <a:t>sette</a:t>
            </a:r>
            <a:r>
              <a:rPr lang="en-SE" dirty="0">
                <a:latin typeface="Avenir Book"/>
                <a:cs typeface="Arial"/>
              </a:rPr>
              <a:t> </a:t>
            </a:r>
            <a:r>
              <a:rPr lang="en-SE" dirty="0" err="1">
                <a:latin typeface="Avenir Book"/>
                <a:cs typeface="Arial"/>
              </a:rPr>
              <a:t>opp</a:t>
            </a:r>
            <a:r>
              <a:rPr lang="en-SE" dirty="0">
                <a:latin typeface="Avenir Book"/>
                <a:cs typeface="Arial"/>
              </a:rPr>
              <a:t> et </a:t>
            </a:r>
            <a:r>
              <a:rPr lang="en-SE" dirty="0" err="1">
                <a:latin typeface="Avenir Book"/>
                <a:cs typeface="Arial"/>
              </a:rPr>
              <a:t>årshjul</a:t>
            </a:r>
            <a:r>
              <a:rPr lang="en-SE" dirty="0">
                <a:latin typeface="Avenir Book"/>
                <a:cs typeface="Arial"/>
              </a:rPr>
              <a:t> med </a:t>
            </a:r>
            <a:r>
              <a:rPr lang="en-SE" dirty="0" err="1">
                <a:latin typeface="Avenir Book"/>
                <a:cs typeface="Arial"/>
              </a:rPr>
              <a:t>en</a:t>
            </a:r>
            <a:r>
              <a:rPr lang="en-SE" dirty="0">
                <a:latin typeface="Avenir Book"/>
                <a:cs typeface="Arial"/>
              </a:rPr>
              <a:t> </a:t>
            </a:r>
            <a:r>
              <a:rPr lang="en-SE" dirty="0" err="1">
                <a:latin typeface="Avenir Book"/>
                <a:cs typeface="Arial"/>
              </a:rPr>
              <a:t>klar</a:t>
            </a:r>
            <a:r>
              <a:rPr lang="en-SE" dirty="0">
                <a:latin typeface="Avenir Book"/>
                <a:cs typeface="Arial"/>
              </a:rPr>
              <a:t> </a:t>
            </a:r>
            <a:r>
              <a:rPr lang="en-SE" dirty="0" err="1">
                <a:latin typeface="Avenir Book"/>
                <a:cs typeface="Arial"/>
              </a:rPr>
              <a:t>hensikt</a:t>
            </a:r>
            <a:r>
              <a:rPr lang="en-SE" dirty="0">
                <a:latin typeface="Avenir Book"/>
                <a:cs typeface="Arial"/>
              </a:rPr>
              <a:t>, </a:t>
            </a:r>
            <a:r>
              <a:rPr lang="en-SE" dirty="0" err="1">
                <a:latin typeface="Avenir Book"/>
                <a:cs typeface="Arial"/>
              </a:rPr>
              <a:t>en</a:t>
            </a:r>
            <a:r>
              <a:rPr lang="en-SE" dirty="0">
                <a:latin typeface="Avenir Book"/>
                <a:cs typeface="Arial"/>
              </a:rPr>
              <a:t> god plan </a:t>
            </a:r>
            <a:r>
              <a:rPr lang="en-SE" dirty="0" err="1">
                <a:latin typeface="Avenir Book"/>
                <a:cs typeface="Arial"/>
              </a:rPr>
              <a:t>og</a:t>
            </a:r>
            <a:r>
              <a:rPr lang="en-SE" dirty="0">
                <a:latin typeface="Avenir Book"/>
                <a:cs typeface="Arial"/>
              </a:rPr>
              <a:t> </a:t>
            </a:r>
            <a:r>
              <a:rPr lang="en-SE" dirty="0" err="1">
                <a:latin typeface="Avenir Book"/>
                <a:cs typeface="Arial"/>
              </a:rPr>
              <a:t>tid</a:t>
            </a:r>
            <a:r>
              <a:rPr lang="en-SE" dirty="0">
                <a:latin typeface="Avenir Book"/>
                <a:cs typeface="Arial"/>
              </a:rPr>
              <a:t> </a:t>
            </a:r>
            <a:r>
              <a:rPr lang="en-SE" dirty="0" err="1">
                <a:latin typeface="Avenir Book"/>
                <a:cs typeface="Arial"/>
              </a:rPr>
              <a:t>til</a:t>
            </a:r>
            <a:r>
              <a:rPr lang="en-SE" dirty="0">
                <a:latin typeface="Avenir Book"/>
                <a:cs typeface="Arial"/>
              </a:rPr>
              <a:t> </a:t>
            </a:r>
            <a:r>
              <a:rPr lang="en-SE">
                <a:latin typeface="Avenir Book"/>
                <a:cs typeface="Arial"/>
              </a:rPr>
              <a:t>diskusjoner.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3B9CC0-4590-4C4C-B368-B550F3E09B26}"/>
              </a:ext>
            </a:extLst>
          </p:cNvPr>
          <p:cNvSpPr txBox="1"/>
          <p:nvPr/>
        </p:nvSpPr>
        <p:spPr>
          <a:xfrm>
            <a:off x="2622121" y="2212553"/>
            <a:ext cx="746814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SE" sz="1050" b="1" dirty="0" err="1">
                <a:latin typeface="Avenir Book"/>
                <a:cs typeface="Arial"/>
              </a:rPr>
              <a:t>Organisasjonsnivå</a:t>
            </a:r>
            <a:r>
              <a:rPr lang="en-SE" sz="1050" b="1" dirty="0">
                <a:latin typeface="Avenir Book"/>
                <a:cs typeface="Arial"/>
              </a:rPr>
              <a:t> -  </a:t>
            </a:r>
            <a:r>
              <a:rPr lang="en-SE" sz="1050" b="1" dirty="0" err="1">
                <a:latin typeface="Avenir Book"/>
                <a:cs typeface="Arial"/>
              </a:rPr>
              <a:t>Engasjement</a:t>
            </a:r>
            <a:r>
              <a:rPr lang="en-SE" sz="1050" b="1" dirty="0">
                <a:latin typeface="Avenir Book"/>
                <a:cs typeface="Arial"/>
              </a:rPr>
              <a:t>, </a:t>
            </a:r>
            <a:r>
              <a:rPr lang="en-SE" sz="1050" b="1" dirty="0" err="1">
                <a:latin typeface="Avenir Book"/>
                <a:cs typeface="Arial"/>
              </a:rPr>
              <a:t>eNPS</a:t>
            </a:r>
            <a:r>
              <a:rPr lang="en-SE" sz="1050" b="1" dirty="0">
                <a:latin typeface="Avenir Book"/>
                <a:cs typeface="Arial"/>
              </a:rPr>
              <a:t> (</a:t>
            </a:r>
            <a:r>
              <a:rPr lang="en-SE" sz="1050" b="1" dirty="0" err="1">
                <a:latin typeface="Avenir Book"/>
                <a:cs typeface="Arial"/>
              </a:rPr>
              <a:t>kvartalsvis</a:t>
            </a:r>
            <a:r>
              <a:rPr lang="en-SE" sz="1050" b="1" dirty="0">
                <a:latin typeface="Avenir Book"/>
                <a:cs typeface="Arial"/>
              </a:rPr>
              <a:t>) + </a:t>
            </a:r>
            <a:r>
              <a:rPr lang="en-SE" sz="1050" b="1" dirty="0" err="1">
                <a:latin typeface="Avenir Book"/>
                <a:cs typeface="Arial"/>
              </a:rPr>
              <a:t>Arbeidsmiljø</a:t>
            </a:r>
            <a:r>
              <a:rPr lang="en-SE" sz="1050" b="1" dirty="0">
                <a:latin typeface="Avenir Book"/>
                <a:cs typeface="Arial"/>
              </a:rPr>
              <a:t> (1-2 ganger </a:t>
            </a:r>
            <a:r>
              <a:rPr lang="en-SE" sz="1050" b="1" dirty="0" err="1">
                <a:latin typeface="Avenir Book"/>
                <a:cs typeface="Arial"/>
              </a:rPr>
              <a:t>i</a:t>
            </a:r>
            <a:r>
              <a:rPr lang="en-SE" sz="1050" b="1" dirty="0">
                <a:latin typeface="Avenir Book"/>
                <a:cs typeface="Arial"/>
              </a:rPr>
              <a:t> </a:t>
            </a:r>
            <a:r>
              <a:rPr lang="en-SE" sz="1050" b="1" dirty="0" err="1">
                <a:latin typeface="Avenir Book"/>
                <a:cs typeface="Arial"/>
              </a:rPr>
              <a:t>året</a:t>
            </a:r>
            <a:r>
              <a:rPr lang="en-SE" sz="1050" b="1" dirty="0">
                <a:latin typeface="Avenir Book"/>
                <a:cs typeface="Arial"/>
              </a:rPr>
              <a:t>) </a:t>
            </a:r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  <a:p>
            <a:r>
              <a:rPr lang="en-SE" sz="1050" b="1">
                <a:solidFill>
                  <a:srgbClr val="D13558"/>
                </a:solidFill>
                <a:latin typeface="Avenir Book"/>
                <a:cs typeface="Arial"/>
              </a:rPr>
              <a:t>Presenter fortløpende</a:t>
            </a:r>
            <a:r>
              <a:rPr lang="en-SE" sz="1050" b="1" dirty="0">
                <a:solidFill>
                  <a:srgbClr val="000000"/>
                </a:solidFill>
                <a:latin typeface="Avenir Book"/>
                <a:cs typeface="Arial"/>
              </a:rPr>
              <a:t> </a:t>
            </a:r>
            <a:endParaRPr lang="en-SE" sz="1050" b="1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8" name="Picture 7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8003DA13-2DB8-AD49-A7ED-12039799B6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9180" y="2912095"/>
            <a:ext cx="536356" cy="556520"/>
          </a:xfrm>
          <a:prstGeom prst="rect">
            <a:avLst/>
          </a:prstGeom>
        </p:spPr>
      </p:pic>
      <p:pic>
        <p:nvPicPr>
          <p:cNvPr id="25" name="Picture 24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066E09AE-5063-404D-BA40-4C518D17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036" y="2929596"/>
            <a:ext cx="536356" cy="556520"/>
          </a:xfrm>
          <a:prstGeom prst="rect">
            <a:avLst/>
          </a:prstGeom>
        </p:spPr>
      </p:pic>
      <p:pic>
        <p:nvPicPr>
          <p:cNvPr id="26" name="Picture 25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1F4A76BC-57A1-9741-94C5-6F484A85E0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3231" y="2924783"/>
            <a:ext cx="536356" cy="556520"/>
          </a:xfrm>
          <a:prstGeom prst="rect">
            <a:avLst/>
          </a:prstGeom>
        </p:spPr>
      </p:pic>
      <p:pic>
        <p:nvPicPr>
          <p:cNvPr id="38" name="Picture 37" descr="A picture containing text&#10;&#10;Description automatically generated">
            <a:extLst>
              <a:ext uri="{FF2B5EF4-FFF2-40B4-BE49-F238E27FC236}">
                <a16:creationId xmlns:a16="http://schemas.microsoft.com/office/drawing/2014/main" id="{1314FF78-6B4C-2745-8468-508909CC5A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6691" y="2918991"/>
            <a:ext cx="576068" cy="559841"/>
          </a:xfrm>
          <a:prstGeom prst="rect">
            <a:avLst/>
          </a:prstGeom>
        </p:spPr>
      </p:pic>
      <p:pic>
        <p:nvPicPr>
          <p:cNvPr id="39" name="Picture 38" descr="A picture containing text&#10;&#10;Description automatically generated">
            <a:extLst>
              <a:ext uri="{FF2B5EF4-FFF2-40B4-BE49-F238E27FC236}">
                <a16:creationId xmlns:a16="http://schemas.microsoft.com/office/drawing/2014/main" id="{B6A9F51F-823D-AF48-A575-9C7964384F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5372" y="2924947"/>
            <a:ext cx="606812" cy="589719"/>
          </a:xfrm>
          <a:prstGeom prst="rect">
            <a:avLst/>
          </a:prstGeom>
        </p:spPr>
      </p:pic>
      <p:pic>
        <p:nvPicPr>
          <p:cNvPr id="41" name="Picture 40" descr="A picture containing person&#10;&#10;Description automatically generated">
            <a:extLst>
              <a:ext uri="{FF2B5EF4-FFF2-40B4-BE49-F238E27FC236}">
                <a16:creationId xmlns:a16="http://schemas.microsoft.com/office/drawing/2014/main" id="{C9218F55-C0AC-BE44-9AC7-909E8EFEE5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7830" y="2912634"/>
            <a:ext cx="575280" cy="55544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F2556A6-7BA2-5449-A80B-61688B4C96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74935" y="4283032"/>
            <a:ext cx="575280" cy="575280"/>
          </a:xfrm>
          <a:prstGeom prst="rect">
            <a:avLst/>
          </a:prstGeom>
        </p:spPr>
      </p:pic>
      <p:pic>
        <p:nvPicPr>
          <p:cNvPr id="48" name="Picture 47" descr="A close-up of a lighthouse&#10;&#10;Description automatically generated with medium confidence">
            <a:extLst>
              <a:ext uri="{FF2B5EF4-FFF2-40B4-BE49-F238E27FC236}">
                <a16:creationId xmlns:a16="http://schemas.microsoft.com/office/drawing/2014/main" id="{7974E128-B63E-8148-AD66-FA2BD4999D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74673" y="4264485"/>
            <a:ext cx="555166" cy="575280"/>
          </a:xfrm>
          <a:prstGeom prst="rect">
            <a:avLst/>
          </a:prstGeom>
        </p:spPr>
      </p:pic>
      <p:pic>
        <p:nvPicPr>
          <p:cNvPr id="49" name="Picture 48" descr="A close-up of a lighthouse&#10;&#10;Description automatically generated with medium confidence">
            <a:extLst>
              <a:ext uri="{FF2B5EF4-FFF2-40B4-BE49-F238E27FC236}">
                <a16:creationId xmlns:a16="http://schemas.microsoft.com/office/drawing/2014/main" id="{00C7270A-A5E6-3E42-87E1-2CF58C004A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9438" y="4258641"/>
            <a:ext cx="575280" cy="59612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C5584DD1-09C8-B94C-9E84-851D57F9B68B}"/>
              </a:ext>
            </a:extLst>
          </p:cNvPr>
          <p:cNvSpPr txBox="1"/>
          <p:nvPr/>
        </p:nvSpPr>
        <p:spPr>
          <a:xfrm>
            <a:off x="2627509" y="3748132"/>
            <a:ext cx="439832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SE" sz="1050" b="1" dirty="0" err="1">
                <a:latin typeface="Avenir Book"/>
                <a:cs typeface="Arial"/>
              </a:rPr>
              <a:t>Teamnivå</a:t>
            </a:r>
            <a:r>
              <a:rPr lang="en-SE" sz="1050" b="1" dirty="0">
                <a:latin typeface="Avenir Book"/>
                <a:cs typeface="Arial"/>
              </a:rPr>
              <a:t> – Gi </a:t>
            </a:r>
            <a:r>
              <a:rPr lang="en-SE" sz="1050" b="1" dirty="0" err="1">
                <a:latin typeface="Avenir Book"/>
                <a:cs typeface="Arial"/>
              </a:rPr>
              <a:t>mulighet</a:t>
            </a:r>
            <a:r>
              <a:rPr lang="en-SE" sz="1050" b="1" dirty="0">
                <a:latin typeface="Avenir Book"/>
                <a:cs typeface="Arial"/>
              </a:rPr>
              <a:t> for å utdype i mindre grupper</a:t>
            </a:r>
            <a:endParaRPr lang="nb-NO" sz="1050" b="1" dirty="0">
              <a:latin typeface="Avenir Book"/>
              <a:cs typeface="Arial"/>
            </a:endParaRPr>
          </a:p>
          <a:p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Diskuter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 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resultatene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 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fortløpende</a:t>
            </a:r>
            <a:endParaRPr lang="en-SE" sz="1050" b="1" dirty="0" err="1">
              <a:solidFill>
                <a:srgbClr val="D13558"/>
              </a:solidFill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A22C00A-C07E-B949-8BCE-A9AE50310337}"/>
              </a:ext>
            </a:extLst>
          </p:cNvPr>
          <p:cNvSpPr txBox="1"/>
          <p:nvPr/>
        </p:nvSpPr>
        <p:spPr>
          <a:xfrm>
            <a:off x="2516044" y="5069012"/>
            <a:ext cx="4319379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SE" sz="1050" b="1" dirty="0" err="1">
                <a:latin typeface="Avenir Book"/>
                <a:cs typeface="Arial"/>
              </a:rPr>
              <a:t>Vær</a:t>
            </a:r>
            <a:r>
              <a:rPr lang="en-SE" sz="1050" b="1" dirty="0">
                <a:latin typeface="Avenir Book"/>
                <a:cs typeface="Arial"/>
              </a:rPr>
              <a:t> relevant – </a:t>
            </a:r>
            <a:r>
              <a:rPr lang="en-SE" sz="1050" b="1" dirty="0" err="1">
                <a:latin typeface="Avenir Book"/>
                <a:cs typeface="Arial"/>
              </a:rPr>
              <a:t>Digitalt</a:t>
            </a:r>
            <a:r>
              <a:rPr lang="en-SE" sz="1050" b="1" dirty="0">
                <a:latin typeface="Avenir Book"/>
                <a:cs typeface="Arial"/>
              </a:rPr>
              <a:t> </a:t>
            </a:r>
            <a:r>
              <a:rPr lang="en-SE" sz="1050" b="1" dirty="0" err="1">
                <a:latin typeface="Avenir Book"/>
                <a:cs typeface="Arial"/>
              </a:rPr>
              <a:t>samarbeid</a:t>
            </a:r>
            <a:r>
              <a:rPr lang="en-SE" sz="1050" b="1" dirty="0">
                <a:latin typeface="Avenir Book"/>
                <a:cs typeface="Arial"/>
              </a:rPr>
              <a:t> , Covid-19, </a:t>
            </a:r>
            <a:r>
              <a:rPr lang="en-SE" sz="1050" b="1" dirty="0" err="1">
                <a:latin typeface="Avenir Book"/>
                <a:cs typeface="Arial"/>
              </a:rPr>
              <a:t>Endringsledelse</a:t>
            </a:r>
          </a:p>
          <a:p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Tilpass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 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spørsmål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 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og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 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hyppighet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 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utfra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 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behov</a:t>
            </a:r>
            <a:r>
              <a:rPr lang="en-SE" sz="1050" b="1" dirty="0">
                <a:solidFill>
                  <a:srgbClr val="D13558"/>
                </a:solidFill>
                <a:latin typeface="Avenir Book"/>
                <a:cs typeface="Arial"/>
              </a:rPr>
              <a:t> </a:t>
            </a:r>
            <a:r>
              <a:rPr lang="en-SE" sz="1050" b="1" dirty="0" err="1">
                <a:solidFill>
                  <a:srgbClr val="D13558"/>
                </a:solidFill>
                <a:latin typeface="Avenir Book"/>
                <a:cs typeface="Arial"/>
              </a:rPr>
              <a:t>og</a:t>
            </a:r>
            <a:r>
              <a:rPr lang="en-SE" sz="1050" b="1">
                <a:solidFill>
                  <a:srgbClr val="D13558"/>
                </a:solidFill>
                <a:latin typeface="Avenir Book"/>
                <a:cs typeface="Arial"/>
              </a:rPr>
              <a:t> hensikt</a:t>
            </a:r>
            <a:endParaRPr lang="en-SE" sz="1050" b="1" dirty="0">
              <a:solidFill>
                <a:srgbClr val="D13558"/>
              </a:solidFill>
              <a:latin typeface="Avenir Book"/>
              <a:cs typeface="Arial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1000BA6C-42C0-D74A-AF74-6D80471BE8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0844" y="4287154"/>
            <a:ext cx="575280" cy="575280"/>
          </a:xfrm>
          <a:prstGeom prst="rect">
            <a:avLst/>
          </a:prstGeom>
        </p:spPr>
      </p:pic>
      <p:pic>
        <p:nvPicPr>
          <p:cNvPr id="55" name="Picture 54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7DB5757C-8339-CF4D-BEC1-330BB5BED3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4036" y="5656932"/>
            <a:ext cx="626828" cy="622621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9FCABEF9-F811-2942-BAEF-EB491C6E9083}"/>
              </a:ext>
            </a:extLst>
          </p:cNvPr>
          <p:cNvSpPr txBox="1"/>
          <p:nvPr/>
        </p:nvSpPr>
        <p:spPr>
          <a:xfrm>
            <a:off x="456402" y="3017167"/>
            <a:ext cx="175702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Kvartalsvis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 </a:t>
            </a:r>
            <a:endParaRPr lang="nb-NO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engasjementstrender</a:t>
            </a:r>
            <a:endParaRPr lang="en-US" dirty="0" err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90378454-1962-C549-8716-5ECBD929AFBC}"/>
              </a:ext>
            </a:extLst>
          </p:cNvPr>
          <p:cNvSpPr/>
          <p:nvPr/>
        </p:nvSpPr>
        <p:spPr>
          <a:xfrm>
            <a:off x="399560" y="2958535"/>
            <a:ext cx="1782425" cy="5554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19BA777-13D3-8448-8BCC-3C587682258A}"/>
              </a:ext>
            </a:extLst>
          </p:cNvPr>
          <p:cNvSpPr txBox="1"/>
          <p:nvPr/>
        </p:nvSpPr>
        <p:spPr>
          <a:xfrm>
            <a:off x="397135" y="4289039"/>
            <a:ext cx="175634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Oppfølging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og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fordypning</a:t>
            </a:r>
            <a:endParaRPr lang="nb-NO" dirty="0" err="1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6" name="Picture 65" descr="A picture containing text&#10;&#10;Description automatically generated">
            <a:extLst>
              <a:ext uri="{FF2B5EF4-FFF2-40B4-BE49-F238E27FC236}">
                <a16:creationId xmlns:a16="http://schemas.microsoft.com/office/drawing/2014/main" id="{A3C09003-96E3-9143-A4FD-0576AC43E1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02109" y="2912095"/>
            <a:ext cx="576068" cy="559841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3C28D74-E0C9-2C4C-B796-175F470E542F}"/>
              </a:ext>
            </a:extLst>
          </p:cNvPr>
          <p:cNvSpPr txBox="1"/>
          <p:nvPr/>
        </p:nvSpPr>
        <p:spPr>
          <a:xfrm>
            <a:off x="3503529" y="4255007"/>
            <a:ext cx="811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rial" panose="020B0604020202020204" pitchFamily="34" charset="0"/>
                <a:cs typeface="Arial" panose="020B0604020202020204" pitchFamily="34" charset="0"/>
              </a:rPr>
              <a:t>Team 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69C7C05-B0B2-E34A-8CA9-A9E91897FB47}"/>
              </a:ext>
            </a:extLst>
          </p:cNvPr>
          <p:cNvSpPr txBox="1"/>
          <p:nvPr/>
        </p:nvSpPr>
        <p:spPr>
          <a:xfrm>
            <a:off x="6431646" y="4267038"/>
            <a:ext cx="8113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50" b="1" dirty="0">
                <a:latin typeface="Arial" panose="020B0604020202020204" pitchFamily="34" charset="0"/>
                <a:cs typeface="Arial" panose="020B0604020202020204" pitchFamily="34" charset="0"/>
              </a:rPr>
              <a:t>Team B</a:t>
            </a:r>
          </a:p>
        </p:txBody>
      </p:sp>
      <p:pic>
        <p:nvPicPr>
          <p:cNvPr id="73" name="Picture 72" descr="A close-up of a train track&#10;&#10;Description automatically generated with low confidence">
            <a:extLst>
              <a:ext uri="{FF2B5EF4-FFF2-40B4-BE49-F238E27FC236}">
                <a16:creationId xmlns:a16="http://schemas.microsoft.com/office/drawing/2014/main" id="{3A209A94-C8A1-BD46-A9E8-BF7FE38BA0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22394" y="5662772"/>
            <a:ext cx="644545" cy="622621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CE631D42-9431-F64E-B182-6163874D0EE6}"/>
              </a:ext>
            </a:extLst>
          </p:cNvPr>
          <p:cNvSpPr txBox="1"/>
          <p:nvPr/>
        </p:nvSpPr>
        <p:spPr>
          <a:xfrm>
            <a:off x="452465" y="5777464"/>
            <a:ext cx="175634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Vær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 relevant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og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Avenir Book"/>
                <a:cs typeface="Arial"/>
              </a:rPr>
              <a:t>tilpasningsdyktig</a:t>
            </a:r>
            <a:endParaRPr lang="en-US" sz="1200" b="1" dirty="0" err="1">
              <a:solidFill>
                <a:schemeClr val="tx2">
                  <a:lumMod val="50000"/>
                </a:schemeClr>
              </a:solidFill>
              <a:latin typeface="Avenir Book" panose="02000503020000020003" pitchFamily="2" charset="0"/>
              <a:cs typeface="Arial"/>
            </a:endParaRPr>
          </a:p>
        </p:txBody>
      </p:sp>
      <p:pic>
        <p:nvPicPr>
          <p:cNvPr id="79" name="Graphic 78" descr="Teacher with solid fill">
            <a:extLst>
              <a:ext uri="{FF2B5EF4-FFF2-40B4-BE49-F238E27FC236}">
                <a16:creationId xmlns:a16="http://schemas.microsoft.com/office/drawing/2014/main" id="{8E233104-6391-BE48-99CD-01881660BB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84502" y="2618110"/>
            <a:ext cx="575280" cy="575280"/>
          </a:xfrm>
          <a:prstGeom prst="rect">
            <a:avLst/>
          </a:prstGeom>
        </p:spPr>
      </p:pic>
      <p:pic>
        <p:nvPicPr>
          <p:cNvPr id="81" name="Graphic 80" descr="Speech with solid fill">
            <a:extLst>
              <a:ext uri="{FF2B5EF4-FFF2-40B4-BE49-F238E27FC236}">
                <a16:creationId xmlns:a16="http://schemas.microsoft.com/office/drawing/2014/main" id="{74760FB5-3C49-1A47-B2F1-FB2C6E04F36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67830" y="3825067"/>
            <a:ext cx="575280" cy="575280"/>
          </a:xfrm>
          <a:prstGeom prst="rect">
            <a:avLst/>
          </a:prstGeom>
        </p:spPr>
      </p:pic>
      <p:pic>
        <p:nvPicPr>
          <p:cNvPr id="82" name="Graphic 81" descr="Speech with solid fill">
            <a:extLst>
              <a:ext uri="{FF2B5EF4-FFF2-40B4-BE49-F238E27FC236}">
                <a16:creationId xmlns:a16="http://schemas.microsoft.com/office/drawing/2014/main" id="{624CE8E1-85C8-DF41-A653-9DE508C5F7B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72695" y="3827516"/>
            <a:ext cx="575280" cy="575280"/>
          </a:xfrm>
          <a:prstGeom prst="rect">
            <a:avLst/>
          </a:prstGeom>
        </p:spPr>
      </p:pic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D08A6803-8860-034F-96B5-6EFBCD5A0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527688"/>
              </p:ext>
            </p:extLst>
          </p:nvPr>
        </p:nvGraphicFramePr>
        <p:xfrm>
          <a:off x="2208810" y="1514275"/>
          <a:ext cx="9203376" cy="428129"/>
        </p:xfrm>
        <a:graphic>
          <a:graphicData uri="http://schemas.openxmlformats.org/drawingml/2006/table">
            <a:tbl>
              <a:tblPr firstRow="1" bandRow="1">
                <a:effectLst>
                  <a:reflection stA="0" endPos="65000" dist="50800" dir="5400000" sy="-100000" algn="bl" rotWithShape="0"/>
                </a:effectLst>
                <a:tableStyleId>{5C22544A-7EE6-4342-B048-85BDC9FD1C3A}</a:tableStyleId>
              </a:tblPr>
              <a:tblGrid>
                <a:gridCol w="766948">
                  <a:extLst>
                    <a:ext uri="{9D8B030D-6E8A-4147-A177-3AD203B41FA5}">
                      <a16:colId xmlns:a16="http://schemas.microsoft.com/office/drawing/2014/main" val="59265689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462129727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366785348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2911976498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542293559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02587412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07972132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075370167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1950074973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4245876033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614652546"/>
                    </a:ext>
                  </a:extLst>
                </a:gridCol>
                <a:gridCol w="766948">
                  <a:extLst>
                    <a:ext uri="{9D8B030D-6E8A-4147-A177-3AD203B41FA5}">
                      <a16:colId xmlns:a16="http://schemas.microsoft.com/office/drawing/2014/main" val="3957779246"/>
                    </a:ext>
                  </a:extLst>
                </a:gridCol>
              </a:tblGrid>
              <a:tr h="428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/>
                          <a:cs typeface="Arial"/>
                        </a:rPr>
                        <a:t>Mai</a:t>
                      </a:r>
                      <a:endParaRPr lang="nb-NO" dirty="0"/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/>
                          <a:cs typeface="Arial"/>
                        </a:rPr>
                        <a:t>Okt</a:t>
                      </a:r>
                      <a:endParaRPr lang="sv-SE" sz="1400" b="1" dirty="0">
                        <a:latin typeface="Avenir Book" panose="02000503020000020003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 panose="02000503020000020003" pitchFamily="2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>
                    <a:solidFill>
                      <a:srgbClr val="D135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1400" b="1" dirty="0">
                          <a:latin typeface="Avenir Book"/>
                          <a:cs typeface="Arial"/>
                        </a:rPr>
                        <a:t>Des</a:t>
                      </a:r>
                      <a:endParaRPr lang="sv-SE" sz="1400" b="1" dirty="0">
                        <a:latin typeface="Avenir Book" panose="02000503020000020003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13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772461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E4B48D14-D730-0442-BEB1-92D63F3692DD}"/>
              </a:ext>
            </a:extLst>
          </p:cNvPr>
          <p:cNvSpPr/>
          <p:nvPr/>
        </p:nvSpPr>
        <p:spPr>
          <a:xfrm>
            <a:off x="382627" y="4243304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52629EA6-6823-684B-87FD-181597D1FB8B}"/>
              </a:ext>
            </a:extLst>
          </p:cNvPr>
          <p:cNvSpPr/>
          <p:nvPr/>
        </p:nvSpPr>
        <p:spPr>
          <a:xfrm>
            <a:off x="396423" y="5709038"/>
            <a:ext cx="1672358" cy="530091"/>
          </a:xfrm>
          <a:prstGeom prst="roundRect">
            <a:avLst/>
          </a:prstGeom>
          <a:noFill/>
          <a:ln w="19050">
            <a:solidFill>
              <a:srgbClr val="D135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7" name="Picture 26" descr="A picture containing engine, gear&#10;&#10;Description automatically generated">
            <a:extLst>
              <a:ext uri="{FF2B5EF4-FFF2-40B4-BE49-F238E27FC236}">
                <a16:creationId xmlns:a16="http://schemas.microsoft.com/office/drawing/2014/main" id="{499A3B0F-B3E0-9A4F-A946-B87A86382B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8053" y="2924947"/>
            <a:ext cx="536356" cy="55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4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8CCE9727807643895A7C7E6FC77118" ma:contentTypeVersion="13" ma:contentTypeDescription="Opprett et nytt dokument." ma:contentTypeScope="" ma:versionID="c4045a0b7d836f6f99a9faffd29f6b73">
  <xsd:schema xmlns:xsd="http://www.w3.org/2001/XMLSchema" xmlns:xs="http://www.w3.org/2001/XMLSchema" xmlns:p="http://schemas.microsoft.com/office/2006/metadata/properties" xmlns:ns2="efa3ab27-2336-4aed-afaf-c8faa966bf7b" xmlns:ns3="fe9feb61-43a6-43d6-b98e-6da3bc60d895" targetNamespace="http://schemas.microsoft.com/office/2006/metadata/properties" ma:root="true" ma:fieldsID="ccad6c514fc2facc8063ea890e0a1b37" ns2:_="" ns3:_="">
    <xsd:import namespace="efa3ab27-2336-4aed-afaf-c8faa966bf7b"/>
    <xsd:import namespace="fe9feb61-43a6-43d6-b98e-6da3bc60d8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3ab27-2336-4aed-afaf-c8faa966bf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feb61-43a6-43d6-b98e-6da3bc60d89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42E030-6000-4BE1-A098-C619A9060E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a3ab27-2336-4aed-afaf-c8faa966bf7b"/>
    <ds:schemaRef ds:uri="fe9feb61-43a6-43d6-b98e-6da3bc60d8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396F3E-A245-4691-8A88-765202F544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15BD2A-E513-41C0-A959-99750AFD6132}">
  <ds:schemaRefs>
    <ds:schemaRef ds:uri="http://schemas.microsoft.com/office/2006/metadata/properties"/>
    <ds:schemaRef ds:uri="http://schemas.microsoft.com/office/infopath/2007/PartnerControls"/>
    <ds:schemaRef ds:uri="dad081e5-5c5d-4a6e-a482-eb7a5db905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45895</TotalTime>
  <Words>315</Words>
  <Application>Microsoft Macintosh PowerPoint</Application>
  <PresentationFormat>Bredbild</PresentationFormat>
  <Paragraphs>77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Office Theme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Segulls sync April 2021 </dc:title>
  <dc:creator>Anna D'Ath</dc:creator>
  <cp:lastModifiedBy>Microsoft Office User</cp:lastModifiedBy>
  <cp:revision>231</cp:revision>
  <dcterms:created xsi:type="dcterms:W3CDTF">2021-04-06T09:32:17Z</dcterms:created>
  <dcterms:modified xsi:type="dcterms:W3CDTF">2022-01-05T12:13:14Z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0x010100C18CCE9727807643895A7C7E6FC77118</vt:lpwstr>
  </property>
</Properties>
</file>